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1" r:id="rId2"/>
    <p:sldId id="272" r:id="rId3"/>
    <p:sldId id="273" r:id="rId4"/>
    <p:sldId id="259" r:id="rId5"/>
    <p:sldId id="260" r:id="rId6"/>
    <p:sldId id="261" r:id="rId7"/>
    <p:sldId id="262" r:id="rId8"/>
    <p:sldId id="277" r:id="rId9"/>
    <p:sldId id="274" r:id="rId10"/>
    <p:sldId id="264" r:id="rId11"/>
    <p:sldId id="265" r:id="rId12"/>
    <p:sldId id="275" r:id="rId13"/>
    <p:sldId id="267" r:id="rId14"/>
    <p:sldId id="280" r:id="rId15"/>
    <p:sldId id="278" r:id="rId16"/>
    <p:sldId id="269" r:id="rId17"/>
    <p:sldId id="270" r:id="rId18"/>
    <p:sldId id="281" r:id="rId19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6E02"/>
    <a:srgbClr val="89D9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0F5998-BE36-4A75-A70A-CEDCDD1C3E28}" v="1" dt="2021-05-15T18:42:19.013"/>
    <p1510:client id="{12CC9481-C504-4837-880C-47320155AAD3}" v="115" dt="2021-05-15T16:08:25.589"/>
    <p1510:client id="{2C07AD58-BA4B-4BF9-9533-D5B17984C27A}" v="121" dt="2021-05-15T16:00:58.761"/>
    <p1510:client id="{5FA8FA67-17AC-4F25-A75C-6F15E8188BB6}" v="391" dt="2021-05-14T11:07:37.021"/>
    <p1510:client id="{63CB5C33-65D3-4305-905C-7D359CDC6CB8}" v="538" dt="2021-05-11T18:55:05.507"/>
    <p1510:client id="{7E0C1BCA-F8BA-4B2A-BA1E-CB0243E2F834}" v="209" dt="2021-05-15T18:46:48.939"/>
    <p1510:client id="{9AA56B6C-5D61-4536-B398-500B923ADE2C}" v="135" dt="2021-05-15T16:19:05.643"/>
    <p1510:client id="{A86C6C10-2524-4571-90BC-5E58ED64AFE2}" v="1107" dt="2021-05-12T13:18:36.619"/>
    <p1510:client id="{A9554E12-D92C-331E-8D2A-AEEA81005E86}" v="303" dt="2021-05-14T20:14:33.299"/>
    <p1510:client id="{CE495E88-DCDB-416E-B98B-70725914A08D}" v="1939" dt="2021-05-11T18:13:35.179"/>
    <p1510:client id="{DEC8A1FD-3F31-4407-8527-A5755A56EC58}" v="1017" dt="2021-05-15T14:25:22.954"/>
    <p1510:client id="{F6B84146-3D63-F367-29F3-F219D25F3E40}" v="19" dt="2021-05-13T06:35:09.1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708" y="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3D5CC9-5771-4E59-B7A7-038B8DF7824D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9972DE8-518D-412B-BAFD-0D44C3E878BF}">
      <dgm:prSet/>
      <dgm:spPr/>
      <dgm:t>
        <a:bodyPr/>
        <a:lstStyle/>
        <a:p>
          <a:r>
            <a:rPr lang="pl-PL"/>
            <a:t>Przygotuj białą kartkę, przedziel ją pionową kreską na dwie połowy. Po lewej stronie, u góry napisz:</a:t>
          </a:r>
          <a:endParaRPr lang="en-US"/>
        </a:p>
      </dgm:t>
    </dgm:pt>
    <dgm:pt modelId="{ADA09883-19C7-4126-80C7-958E70FFDEBE}" type="parTrans" cxnId="{1471C194-FB82-4E83-87D6-BFB1D1456F98}">
      <dgm:prSet/>
      <dgm:spPr/>
      <dgm:t>
        <a:bodyPr/>
        <a:lstStyle/>
        <a:p>
          <a:endParaRPr lang="en-US"/>
        </a:p>
      </dgm:t>
    </dgm:pt>
    <dgm:pt modelId="{AAC7E86B-0181-4F2C-BFAB-BA7B2D6686D3}" type="sibTrans" cxnId="{1471C194-FB82-4E83-87D6-BFB1D1456F98}">
      <dgm:prSet/>
      <dgm:spPr/>
      <dgm:t>
        <a:bodyPr/>
        <a:lstStyle/>
        <a:p>
          <a:endParaRPr lang="en-US"/>
        </a:p>
      </dgm:t>
    </dgm:pt>
    <dgm:pt modelId="{82243488-358A-4725-AB86-A01063CEF946}">
      <dgm:prSet/>
      <dgm:spPr/>
      <dgm:t>
        <a:bodyPr/>
        <a:lstStyle/>
        <a:p>
          <a:r>
            <a:rPr lang="pl-PL"/>
            <a:t>1.”DOBRE DLA ZDROWIA”;</a:t>
          </a:r>
          <a:endParaRPr lang="en-US"/>
        </a:p>
      </dgm:t>
    </dgm:pt>
    <dgm:pt modelId="{E8C8890A-0BD1-4673-BC39-638D17B01C7C}" type="parTrans" cxnId="{79522A53-0665-4CF0-B89E-034D8D05D9A1}">
      <dgm:prSet/>
      <dgm:spPr/>
      <dgm:t>
        <a:bodyPr/>
        <a:lstStyle/>
        <a:p>
          <a:endParaRPr lang="en-US"/>
        </a:p>
      </dgm:t>
    </dgm:pt>
    <dgm:pt modelId="{30D6433C-216B-457F-AB0B-B5F754C38BD9}" type="sibTrans" cxnId="{79522A53-0665-4CF0-B89E-034D8D05D9A1}">
      <dgm:prSet/>
      <dgm:spPr/>
      <dgm:t>
        <a:bodyPr/>
        <a:lstStyle/>
        <a:p>
          <a:endParaRPr lang="en-US"/>
        </a:p>
      </dgm:t>
    </dgm:pt>
    <dgm:pt modelId="{D33CE88F-4E83-42C7-AC78-2C518CE963B2}">
      <dgm:prSet/>
      <dgm:spPr/>
      <dgm:t>
        <a:bodyPr/>
        <a:lstStyle/>
        <a:p>
          <a:r>
            <a:rPr lang="pl-PL"/>
            <a:t>po prawej napisz:</a:t>
          </a:r>
          <a:endParaRPr lang="en-US"/>
        </a:p>
      </dgm:t>
    </dgm:pt>
    <dgm:pt modelId="{A55E659F-E623-4145-9437-B8FA4C0B92F6}" type="parTrans" cxnId="{8F646207-8A80-493A-9AAF-F3A934A0C4A0}">
      <dgm:prSet/>
      <dgm:spPr/>
      <dgm:t>
        <a:bodyPr/>
        <a:lstStyle/>
        <a:p>
          <a:endParaRPr lang="en-US"/>
        </a:p>
      </dgm:t>
    </dgm:pt>
    <dgm:pt modelId="{D4ACFF61-920E-4777-A7B2-7100C379F3A5}" type="sibTrans" cxnId="{8F646207-8A80-493A-9AAF-F3A934A0C4A0}">
      <dgm:prSet/>
      <dgm:spPr/>
      <dgm:t>
        <a:bodyPr/>
        <a:lstStyle/>
        <a:p>
          <a:endParaRPr lang="en-US"/>
        </a:p>
      </dgm:t>
    </dgm:pt>
    <dgm:pt modelId="{A4F4D7BF-CB8F-4DA0-AAB3-03DF1EA7AC6E}">
      <dgm:prSet/>
      <dgm:spPr/>
      <dgm:t>
        <a:bodyPr/>
        <a:lstStyle/>
        <a:p>
          <a:r>
            <a:rPr lang="pl-PL"/>
            <a:t>2.„NALEŻY UNIKAĆ”.</a:t>
          </a:r>
          <a:br>
            <a:rPr lang="pl-PL"/>
          </a:br>
          <a:r>
            <a:rPr lang="pl-PL"/>
            <a:t> </a:t>
          </a:r>
          <a:endParaRPr lang="en-US"/>
        </a:p>
      </dgm:t>
    </dgm:pt>
    <dgm:pt modelId="{7B3AE404-9A65-4CC2-9A3B-EF34D779B13E}" type="parTrans" cxnId="{0DCB6130-F62F-47E7-AA49-FBB403806E70}">
      <dgm:prSet/>
      <dgm:spPr/>
      <dgm:t>
        <a:bodyPr/>
        <a:lstStyle/>
        <a:p>
          <a:endParaRPr lang="en-US"/>
        </a:p>
      </dgm:t>
    </dgm:pt>
    <dgm:pt modelId="{9BE0731F-CCA5-4F96-B67C-6C42EE907F1B}" type="sibTrans" cxnId="{0DCB6130-F62F-47E7-AA49-FBB403806E70}">
      <dgm:prSet/>
      <dgm:spPr/>
      <dgm:t>
        <a:bodyPr/>
        <a:lstStyle/>
        <a:p>
          <a:endParaRPr lang="en-US"/>
        </a:p>
      </dgm:t>
    </dgm:pt>
    <dgm:pt modelId="{E7F7A2FF-DED4-4BFC-9222-D932C3FAE83E}">
      <dgm:prSet/>
      <dgm:spPr/>
      <dgm:t>
        <a:bodyPr/>
        <a:lstStyle/>
        <a:p>
          <a:r>
            <a:rPr lang="pl-PL" dirty="0">
              <a:latin typeface="Tahoma"/>
              <a:ea typeface="Tahoma"/>
              <a:cs typeface="Tahoma"/>
            </a:rPr>
            <a:t>Zapiszcie/powiedzcie po jednym przykładzie </a:t>
          </a:r>
          <a:r>
            <a:rPr lang="pl-PL" dirty="0" err="1">
              <a:latin typeface="Tahoma"/>
              <a:ea typeface="Tahoma"/>
              <a:cs typeface="Tahoma"/>
            </a:rPr>
            <a:t>każdego</a:t>
          </a:r>
          <a:r>
            <a:rPr lang="pl-PL" dirty="0">
              <a:latin typeface="Tahoma"/>
              <a:ea typeface="Tahoma"/>
              <a:cs typeface="Tahoma"/>
            </a:rPr>
            <a:t> z zachowań</a:t>
          </a:r>
          <a:endParaRPr lang="en-US" dirty="0">
            <a:latin typeface="Tahoma"/>
            <a:ea typeface="Tahoma"/>
            <a:cs typeface="Tahoma"/>
          </a:endParaRPr>
        </a:p>
      </dgm:t>
    </dgm:pt>
    <dgm:pt modelId="{36A6CF0E-EDF3-457F-AD68-77D25EBF9637}" type="parTrans" cxnId="{CB20AB02-5553-4E99-93A2-F6C9A9EEBD88}">
      <dgm:prSet/>
      <dgm:spPr/>
      <dgm:t>
        <a:bodyPr/>
        <a:lstStyle/>
        <a:p>
          <a:endParaRPr lang="en-US"/>
        </a:p>
      </dgm:t>
    </dgm:pt>
    <dgm:pt modelId="{DE86E0A1-D2CF-46A1-A56E-C336A1A51A3F}" type="sibTrans" cxnId="{CB20AB02-5553-4E99-93A2-F6C9A9EEBD88}">
      <dgm:prSet/>
      <dgm:spPr/>
      <dgm:t>
        <a:bodyPr/>
        <a:lstStyle/>
        <a:p>
          <a:endParaRPr lang="en-US"/>
        </a:p>
      </dgm:t>
    </dgm:pt>
    <dgm:pt modelId="{4D95BA8A-4D8E-4EF8-9D56-2D6C2039612B}" type="pres">
      <dgm:prSet presAssocID="{BC3D5CC9-5771-4E59-B7A7-038B8DF7824D}" presName="linear" presStyleCnt="0">
        <dgm:presLayoutVars>
          <dgm:animLvl val="lvl"/>
          <dgm:resizeHandles val="exact"/>
        </dgm:presLayoutVars>
      </dgm:prSet>
      <dgm:spPr/>
    </dgm:pt>
    <dgm:pt modelId="{730ADDD9-5301-485D-8B04-46D10187C54D}" type="pres">
      <dgm:prSet presAssocID="{E9972DE8-518D-412B-BAFD-0D44C3E878BF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16A46B66-AA68-44D9-8FB2-5C8FD4B56BA7}" type="pres">
      <dgm:prSet presAssocID="{AAC7E86B-0181-4F2C-BFAB-BA7B2D6686D3}" presName="spacer" presStyleCnt="0"/>
      <dgm:spPr/>
    </dgm:pt>
    <dgm:pt modelId="{33ACA89A-6352-4F37-90C6-9258EB4595D6}" type="pres">
      <dgm:prSet presAssocID="{82243488-358A-4725-AB86-A01063CEF946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10E1F87A-DF6B-473B-AD98-F1BD2B185415}" type="pres">
      <dgm:prSet presAssocID="{30D6433C-216B-457F-AB0B-B5F754C38BD9}" presName="spacer" presStyleCnt="0"/>
      <dgm:spPr/>
    </dgm:pt>
    <dgm:pt modelId="{F665EAA9-851B-4944-91C0-362B9101C61D}" type="pres">
      <dgm:prSet presAssocID="{D33CE88F-4E83-42C7-AC78-2C518CE963B2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D973048A-6226-4F3D-8D24-015EB58A0A38}" type="pres">
      <dgm:prSet presAssocID="{D4ACFF61-920E-4777-A7B2-7100C379F3A5}" presName="spacer" presStyleCnt="0"/>
      <dgm:spPr/>
    </dgm:pt>
    <dgm:pt modelId="{89F6CC5B-EB4C-4D5A-BBCD-116BC0AD3C19}" type="pres">
      <dgm:prSet presAssocID="{A4F4D7BF-CB8F-4DA0-AAB3-03DF1EA7AC6E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2FF94667-5FD5-4FCF-AE50-0CD76EE97399}" type="pres">
      <dgm:prSet presAssocID="{9BE0731F-CCA5-4F96-B67C-6C42EE907F1B}" presName="spacer" presStyleCnt="0"/>
      <dgm:spPr/>
    </dgm:pt>
    <dgm:pt modelId="{52D86C3E-BCB8-4EDD-8B5A-1965A4E9ED90}" type="pres">
      <dgm:prSet presAssocID="{E7F7A2FF-DED4-4BFC-9222-D932C3FAE83E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CB20AB02-5553-4E99-93A2-F6C9A9EEBD88}" srcId="{BC3D5CC9-5771-4E59-B7A7-038B8DF7824D}" destId="{E7F7A2FF-DED4-4BFC-9222-D932C3FAE83E}" srcOrd="4" destOrd="0" parTransId="{36A6CF0E-EDF3-457F-AD68-77D25EBF9637}" sibTransId="{DE86E0A1-D2CF-46A1-A56E-C336A1A51A3F}"/>
    <dgm:cxn modelId="{8F646207-8A80-493A-9AAF-F3A934A0C4A0}" srcId="{BC3D5CC9-5771-4E59-B7A7-038B8DF7824D}" destId="{D33CE88F-4E83-42C7-AC78-2C518CE963B2}" srcOrd="2" destOrd="0" parTransId="{A55E659F-E623-4145-9437-B8FA4C0B92F6}" sibTransId="{D4ACFF61-920E-4777-A7B2-7100C379F3A5}"/>
    <dgm:cxn modelId="{9AB01109-7016-4AD3-99D2-C708779CAF34}" type="presOf" srcId="{BC3D5CC9-5771-4E59-B7A7-038B8DF7824D}" destId="{4D95BA8A-4D8E-4EF8-9D56-2D6C2039612B}" srcOrd="0" destOrd="0" presId="urn:microsoft.com/office/officeart/2005/8/layout/vList2"/>
    <dgm:cxn modelId="{0DCB6130-F62F-47E7-AA49-FBB403806E70}" srcId="{BC3D5CC9-5771-4E59-B7A7-038B8DF7824D}" destId="{A4F4D7BF-CB8F-4DA0-AAB3-03DF1EA7AC6E}" srcOrd="3" destOrd="0" parTransId="{7B3AE404-9A65-4CC2-9A3B-EF34D779B13E}" sibTransId="{9BE0731F-CCA5-4F96-B67C-6C42EE907F1B}"/>
    <dgm:cxn modelId="{36294642-B683-4199-A055-BAA377DF01C1}" type="presOf" srcId="{E9972DE8-518D-412B-BAFD-0D44C3E878BF}" destId="{730ADDD9-5301-485D-8B04-46D10187C54D}" srcOrd="0" destOrd="0" presId="urn:microsoft.com/office/officeart/2005/8/layout/vList2"/>
    <dgm:cxn modelId="{79522A53-0665-4CF0-B89E-034D8D05D9A1}" srcId="{BC3D5CC9-5771-4E59-B7A7-038B8DF7824D}" destId="{82243488-358A-4725-AB86-A01063CEF946}" srcOrd="1" destOrd="0" parTransId="{E8C8890A-0BD1-4673-BC39-638D17B01C7C}" sibTransId="{30D6433C-216B-457F-AB0B-B5F754C38BD9}"/>
    <dgm:cxn modelId="{B7B5237E-44C2-42F4-9BF2-D55939991685}" type="presOf" srcId="{A4F4D7BF-CB8F-4DA0-AAB3-03DF1EA7AC6E}" destId="{89F6CC5B-EB4C-4D5A-BBCD-116BC0AD3C19}" srcOrd="0" destOrd="0" presId="urn:microsoft.com/office/officeart/2005/8/layout/vList2"/>
    <dgm:cxn modelId="{1471C194-FB82-4E83-87D6-BFB1D1456F98}" srcId="{BC3D5CC9-5771-4E59-B7A7-038B8DF7824D}" destId="{E9972DE8-518D-412B-BAFD-0D44C3E878BF}" srcOrd="0" destOrd="0" parTransId="{ADA09883-19C7-4126-80C7-958E70FFDEBE}" sibTransId="{AAC7E86B-0181-4F2C-BFAB-BA7B2D6686D3}"/>
    <dgm:cxn modelId="{0A507CCD-FD75-43BC-88BA-62009A657DC7}" type="presOf" srcId="{D33CE88F-4E83-42C7-AC78-2C518CE963B2}" destId="{F665EAA9-851B-4944-91C0-362B9101C61D}" srcOrd="0" destOrd="0" presId="urn:microsoft.com/office/officeart/2005/8/layout/vList2"/>
    <dgm:cxn modelId="{BB64FCDB-B2CF-48D7-A1FE-FA80E7652D14}" type="presOf" srcId="{E7F7A2FF-DED4-4BFC-9222-D932C3FAE83E}" destId="{52D86C3E-BCB8-4EDD-8B5A-1965A4E9ED90}" srcOrd="0" destOrd="0" presId="urn:microsoft.com/office/officeart/2005/8/layout/vList2"/>
    <dgm:cxn modelId="{686417F6-CB2E-4E4D-B0B4-21ADF037F0C9}" type="presOf" srcId="{82243488-358A-4725-AB86-A01063CEF946}" destId="{33ACA89A-6352-4F37-90C6-9258EB4595D6}" srcOrd="0" destOrd="0" presId="urn:microsoft.com/office/officeart/2005/8/layout/vList2"/>
    <dgm:cxn modelId="{96F033C9-34EE-49C5-A1A4-E475160A5D29}" type="presParOf" srcId="{4D95BA8A-4D8E-4EF8-9D56-2D6C2039612B}" destId="{730ADDD9-5301-485D-8B04-46D10187C54D}" srcOrd="0" destOrd="0" presId="urn:microsoft.com/office/officeart/2005/8/layout/vList2"/>
    <dgm:cxn modelId="{324DBC5A-62B2-47D2-833B-F3142A1FC37E}" type="presParOf" srcId="{4D95BA8A-4D8E-4EF8-9D56-2D6C2039612B}" destId="{16A46B66-AA68-44D9-8FB2-5C8FD4B56BA7}" srcOrd="1" destOrd="0" presId="urn:microsoft.com/office/officeart/2005/8/layout/vList2"/>
    <dgm:cxn modelId="{119AF875-6BB0-4FB8-802B-D9B707E7DFC1}" type="presParOf" srcId="{4D95BA8A-4D8E-4EF8-9D56-2D6C2039612B}" destId="{33ACA89A-6352-4F37-90C6-9258EB4595D6}" srcOrd="2" destOrd="0" presId="urn:microsoft.com/office/officeart/2005/8/layout/vList2"/>
    <dgm:cxn modelId="{AB6E2B86-2904-4488-A0E1-B50E05318550}" type="presParOf" srcId="{4D95BA8A-4D8E-4EF8-9D56-2D6C2039612B}" destId="{10E1F87A-DF6B-473B-AD98-F1BD2B185415}" srcOrd="3" destOrd="0" presId="urn:microsoft.com/office/officeart/2005/8/layout/vList2"/>
    <dgm:cxn modelId="{6F7A9B4C-C189-4F94-9DA8-E393FD1B5F12}" type="presParOf" srcId="{4D95BA8A-4D8E-4EF8-9D56-2D6C2039612B}" destId="{F665EAA9-851B-4944-91C0-362B9101C61D}" srcOrd="4" destOrd="0" presId="urn:microsoft.com/office/officeart/2005/8/layout/vList2"/>
    <dgm:cxn modelId="{18D228D7-2124-45EB-9BF0-7DB23D9A9A84}" type="presParOf" srcId="{4D95BA8A-4D8E-4EF8-9D56-2D6C2039612B}" destId="{D973048A-6226-4F3D-8D24-015EB58A0A38}" srcOrd="5" destOrd="0" presId="urn:microsoft.com/office/officeart/2005/8/layout/vList2"/>
    <dgm:cxn modelId="{F3A1CC23-8A72-49BB-A240-23B57AC02929}" type="presParOf" srcId="{4D95BA8A-4D8E-4EF8-9D56-2D6C2039612B}" destId="{89F6CC5B-EB4C-4D5A-BBCD-116BC0AD3C19}" srcOrd="6" destOrd="0" presId="urn:microsoft.com/office/officeart/2005/8/layout/vList2"/>
    <dgm:cxn modelId="{AF6D1062-49EF-44E3-B5E4-2F63D2FF0C6B}" type="presParOf" srcId="{4D95BA8A-4D8E-4EF8-9D56-2D6C2039612B}" destId="{2FF94667-5FD5-4FCF-AE50-0CD76EE97399}" srcOrd="7" destOrd="0" presId="urn:microsoft.com/office/officeart/2005/8/layout/vList2"/>
    <dgm:cxn modelId="{9413AE09-1A18-4B89-86D9-554B8C44D913}" type="presParOf" srcId="{4D95BA8A-4D8E-4EF8-9D56-2D6C2039612B}" destId="{52D86C3E-BCB8-4EDD-8B5A-1965A4E9ED90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15D113B-CEAB-4CB0-9831-280BD70CBFCB}" type="doc">
      <dgm:prSet loTypeId="urn:microsoft.com/office/officeart/2005/8/layout/vList2" loCatId="list" qsTypeId="urn:microsoft.com/office/officeart/2005/8/quickstyle/simple1" qsCatId="simple" csTypeId="urn:microsoft.com/office/officeart/2005/8/colors/accent4_2" csCatId="accent4"/>
      <dgm:spPr/>
      <dgm:t>
        <a:bodyPr/>
        <a:lstStyle/>
        <a:p>
          <a:endParaRPr lang="en-US"/>
        </a:p>
      </dgm:t>
    </dgm:pt>
    <dgm:pt modelId="{1443947B-C23F-40C7-AFBF-FB7668D3339B}">
      <dgm:prSet/>
      <dgm:spPr/>
      <dgm:t>
        <a:bodyPr/>
        <a:lstStyle/>
        <a:p>
          <a:r>
            <a:rPr lang="pl-PL" b="0" baseline="0"/>
            <a:t>K</a:t>
          </a:r>
          <a:r>
            <a:rPr lang="pl-PL" b="0" baseline="0">
              <a:latin typeface="Tahoma"/>
              <a:ea typeface="Tahoma"/>
              <a:cs typeface="Tahoma"/>
            </a:rPr>
            <a:t>alambury </a:t>
          </a:r>
          <a:r>
            <a:rPr lang="pl-PL" b="0" baseline="0" err="1">
              <a:latin typeface="Tahoma"/>
              <a:ea typeface="Tahoma"/>
              <a:cs typeface="Tahoma"/>
            </a:rPr>
            <a:t>związane</a:t>
          </a:r>
          <a:r>
            <a:rPr lang="pl-PL" b="0" baseline="0">
              <a:latin typeface="Tahoma"/>
              <a:ea typeface="Tahoma"/>
              <a:cs typeface="Tahoma"/>
            </a:rPr>
            <a:t> z </a:t>
          </a:r>
          <a:r>
            <a:rPr lang="pl-PL" b="0" baseline="0" err="1">
              <a:latin typeface="Tahoma"/>
              <a:ea typeface="Tahoma"/>
              <a:cs typeface="Tahoma"/>
            </a:rPr>
            <a:t>czynnościami</a:t>
          </a:r>
          <a:r>
            <a:rPr lang="pl-PL" b="0" baseline="0">
              <a:latin typeface="Tahoma"/>
              <a:ea typeface="Tahoma"/>
              <a:cs typeface="Tahoma"/>
            </a:rPr>
            <a:t> </a:t>
          </a:r>
          <a:r>
            <a:rPr lang="pl-PL" b="0" baseline="0" err="1">
              <a:latin typeface="Tahoma"/>
              <a:ea typeface="Tahoma"/>
              <a:cs typeface="Tahoma"/>
            </a:rPr>
            <a:t>sprzyjającymi</a:t>
          </a:r>
          <a:r>
            <a:rPr lang="pl-PL" b="0" baseline="0">
              <a:latin typeface="Tahoma"/>
              <a:ea typeface="Tahoma"/>
              <a:cs typeface="Tahoma"/>
            </a:rPr>
            <a:t> promowaniu zdrowego stylu życia, zachowaniu zdrowia.</a:t>
          </a:r>
          <a:endParaRPr lang="en-US">
            <a:latin typeface="Tahoma"/>
            <a:ea typeface="Tahoma"/>
            <a:cs typeface="Tahoma"/>
          </a:endParaRPr>
        </a:p>
      </dgm:t>
    </dgm:pt>
    <dgm:pt modelId="{CB428A6E-41D8-42EE-ACAB-0599CF4E8CA6}" type="parTrans" cxnId="{3D727E03-A4EC-462E-9CF9-5B1372B7028F}">
      <dgm:prSet/>
      <dgm:spPr/>
      <dgm:t>
        <a:bodyPr/>
        <a:lstStyle/>
        <a:p>
          <a:endParaRPr lang="en-US"/>
        </a:p>
      </dgm:t>
    </dgm:pt>
    <dgm:pt modelId="{AD6A78D3-EAC8-4A99-84A1-95D5226D2DA5}" type="sibTrans" cxnId="{3D727E03-A4EC-462E-9CF9-5B1372B7028F}">
      <dgm:prSet/>
      <dgm:spPr/>
      <dgm:t>
        <a:bodyPr/>
        <a:lstStyle/>
        <a:p>
          <a:endParaRPr lang="en-US"/>
        </a:p>
      </dgm:t>
    </dgm:pt>
    <dgm:pt modelId="{3A92AB8D-C448-4882-995C-BE62E25F0D44}">
      <dgm:prSet/>
      <dgm:spPr/>
      <dgm:t>
        <a:bodyPr/>
        <a:lstStyle/>
        <a:p>
          <a:pPr rtl="0"/>
          <a:r>
            <a:rPr lang="pl-PL" b="0" baseline="0" err="1">
              <a:latin typeface="Tahoma"/>
              <a:ea typeface="Tahoma"/>
              <a:cs typeface="Tahoma"/>
            </a:rPr>
            <a:t>Chętni</a:t>
          </a:r>
          <a:r>
            <a:rPr lang="pl-PL" b="0" baseline="0">
              <a:latin typeface="Tahoma"/>
              <a:ea typeface="Tahoma"/>
              <a:cs typeface="Tahoma"/>
            </a:rPr>
            <a:t> uczniowie </a:t>
          </a:r>
          <a:r>
            <a:rPr lang="pl-PL" b="0" baseline="0" err="1">
              <a:latin typeface="Tahoma"/>
              <a:ea typeface="Tahoma"/>
              <a:cs typeface="Tahoma"/>
            </a:rPr>
            <a:t>pokazuja</a:t>
          </a:r>
          <a:r>
            <a:rPr lang="pl-PL" b="0" baseline="0">
              <a:latin typeface="Tahoma"/>
              <a:ea typeface="Tahoma"/>
              <a:cs typeface="Tahoma"/>
            </a:rPr>
            <a:t>̨ </a:t>
          </a:r>
          <a:r>
            <a:rPr lang="pl-PL" b="0" baseline="0" err="1">
              <a:latin typeface="Tahoma"/>
              <a:ea typeface="Tahoma"/>
              <a:cs typeface="Tahoma"/>
            </a:rPr>
            <a:t>czynności</a:t>
          </a:r>
          <a:r>
            <a:rPr lang="pl-PL" b="0" baseline="0">
              <a:latin typeface="Tahoma"/>
              <a:ea typeface="Tahoma"/>
              <a:cs typeface="Tahoma"/>
            </a:rPr>
            <a:t> tylko ruchem, pozostałe  osoby </a:t>
          </a:r>
          <a:r>
            <a:rPr lang="pl-PL" b="0" baseline="0" err="1">
              <a:latin typeface="Tahoma"/>
              <a:ea typeface="Tahoma"/>
              <a:cs typeface="Tahoma"/>
            </a:rPr>
            <a:t>odgaduja</a:t>
          </a:r>
          <a:r>
            <a:rPr lang="pl-PL" b="0" baseline="0">
              <a:latin typeface="Tahoma"/>
              <a:ea typeface="Tahoma"/>
              <a:cs typeface="Tahoma"/>
            </a:rPr>
            <a:t>̨. </a:t>
          </a:r>
          <a:r>
            <a:rPr lang="pl-PL" b="0" baseline="0" err="1">
              <a:latin typeface="Tahoma"/>
              <a:ea typeface="Tahoma"/>
              <a:cs typeface="Tahoma"/>
            </a:rPr>
            <a:t>Czynności</a:t>
          </a:r>
          <a:r>
            <a:rPr lang="pl-PL" b="0" baseline="0">
              <a:latin typeface="Tahoma"/>
              <a:ea typeface="Tahoma"/>
              <a:cs typeface="Tahoma"/>
            </a:rPr>
            <a:t> nie </a:t>
          </a:r>
          <a:r>
            <a:rPr lang="pl-PL" b="0" baseline="0" err="1">
              <a:latin typeface="Tahoma"/>
              <a:ea typeface="Tahoma"/>
              <a:cs typeface="Tahoma"/>
            </a:rPr>
            <a:t>moga</a:t>
          </a:r>
          <a:r>
            <a:rPr lang="pl-PL" b="0" baseline="0">
              <a:latin typeface="Tahoma"/>
              <a:ea typeface="Tahoma"/>
              <a:cs typeface="Tahoma"/>
            </a:rPr>
            <a:t>̨ </a:t>
          </a:r>
          <a:r>
            <a:rPr lang="pl-PL" b="0" baseline="0" err="1">
              <a:latin typeface="Tahoma"/>
              <a:ea typeface="Tahoma"/>
              <a:cs typeface="Tahoma"/>
            </a:rPr>
            <a:t>sie</a:t>
          </a:r>
          <a:r>
            <a:rPr lang="pl-PL" b="0" baseline="0">
              <a:latin typeface="Tahoma"/>
              <a:ea typeface="Tahoma"/>
              <a:cs typeface="Tahoma"/>
            </a:rPr>
            <a:t>̨ </a:t>
          </a:r>
          <a:r>
            <a:rPr lang="pl-PL" b="0" baseline="0" err="1">
              <a:latin typeface="Tahoma"/>
              <a:ea typeface="Tahoma"/>
              <a:cs typeface="Tahoma"/>
            </a:rPr>
            <a:t>powtarzac</a:t>
          </a:r>
          <a:r>
            <a:rPr lang="pl-PL" b="0" baseline="0">
              <a:latin typeface="Tahoma"/>
              <a:ea typeface="Tahoma"/>
              <a:cs typeface="Tahoma"/>
            </a:rPr>
            <a:t>́. </a:t>
          </a:r>
          <a:endParaRPr lang="en-US">
            <a:latin typeface="Tahoma"/>
            <a:ea typeface="Tahoma"/>
            <a:cs typeface="Tahoma"/>
          </a:endParaRPr>
        </a:p>
      </dgm:t>
    </dgm:pt>
    <dgm:pt modelId="{BC57440A-D17D-4E51-AA27-1BFA44875D32}" type="parTrans" cxnId="{7506B3B5-B4C8-4733-B951-24CA66A346FC}">
      <dgm:prSet/>
      <dgm:spPr/>
      <dgm:t>
        <a:bodyPr/>
        <a:lstStyle/>
        <a:p>
          <a:endParaRPr lang="en-US"/>
        </a:p>
      </dgm:t>
    </dgm:pt>
    <dgm:pt modelId="{14562BFF-2554-45B0-8C40-65D2420AD9CC}" type="sibTrans" cxnId="{7506B3B5-B4C8-4733-B951-24CA66A346FC}">
      <dgm:prSet/>
      <dgm:spPr/>
      <dgm:t>
        <a:bodyPr/>
        <a:lstStyle/>
        <a:p>
          <a:endParaRPr lang="en-US"/>
        </a:p>
      </dgm:t>
    </dgm:pt>
    <dgm:pt modelId="{03E21DA6-53A0-484B-A592-039FBC8B5078}">
      <dgm:prSet/>
      <dgm:spPr/>
      <dgm:t>
        <a:bodyPr/>
        <a:lstStyle/>
        <a:p>
          <a:r>
            <a:rPr lang="pl-PL" b="0" baseline="0">
              <a:latin typeface="Tahoma"/>
              <a:ea typeface="Tahoma"/>
              <a:cs typeface="Tahoma"/>
            </a:rPr>
            <a:t>Przykłady:</a:t>
          </a:r>
          <a:endParaRPr lang="en-US">
            <a:latin typeface="Tahoma"/>
            <a:ea typeface="Tahoma"/>
            <a:cs typeface="Tahoma"/>
          </a:endParaRPr>
        </a:p>
      </dgm:t>
    </dgm:pt>
    <dgm:pt modelId="{35C00DF6-F798-4962-8CE3-B7211765502E}" type="parTrans" cxnId="{EB41B3D0-4277-412D-9440-29AA4C4E4CEB}">
      <dgm:prSet/>
      <dgm:spPr/>
      <dgm:t>
        <a:bodyPr/>
        <a:lstStyle/>
        <a:p>
          <a:endParaRPr lang="en-US"/>
        </a:p>
      </dgm:t>
    </dgm:pt>
    <dgm:pt modelId="{398F8411-9589-4F90-901D-5E67B731860D}" type="sibTrans" cxnId="{EB41B3D0-4277-412D-9440-29AA4C4E4CEB}">
      <dgm:prSet/>
      <dgm:spPr/>
      <dgm:t>
        <a:bodyPr/>
        <a:lstStyle/>
        <a:p>
          <a:endParaRPr lang="en-US"/>
        </a:p>
      </dgm:t>
    </dgm:pt>
    <dgm:pt modelId="{4F26905B-AA09-464C-AB73-6BB40B68644E}">
      <dgm:prSet/>
      <dgm:spPr/>
      <dgm:t>
        <a:bodyPr/>
        <a:lstStyle/>
        <a:p>
          <a:pPr rtl="0"/>
          <a:r>
            <a:rPr lang="pl-PL" b="0" baseline="0">
              <a:latin typeface="Tahoma"/>
              <a:ea typeface="Tahoma"/>
              <a:cs typeface="Tahoma"/>
            </a:rPr>
            <a:t>- aktywność fizyczna, relaks, sen, zdrowe odżywianie, np. spożywanie owoców</a:t>
          </a:r>
          <a:r>
            <a:rPr lang="pl-PL">
              <a:latin typeface="Tahoma"/>
              <a:ea typeface="Tahoma"/>
              <a:cs typeface="Tahoma"/>
            </a:rPr>
            <a:t> m.in. banana </a:t>
          </a:r>
          <a:endParaRPr lang="en-US">
            <a:latin typeface="Tahoma"/>
            <a:ea typeface="Tahoma"/>
            <a:cs typeface="Tahoma"/>
          </a:endParaRPr>
        </a:p>
      </dgm:t>
    </dgm:pt>
    <dgm:pt modelId="{356637A3-BE64-42BC-8180-8656771D6DBC}" type="parTrans" cxnId="{59D662C0-8093-434A-8F51-594B8D7483B8}">
      <dgm:prSet/>
      <dgm:spPr/>
      <dgm:t>
        <a:bodyPr/>
        <a:lstStyle/>
        <a:p>
          <a:endParaRPr lang="en-US"/>
        </a:p>
      </dgm:t>
    </dgm:pt>
    <dgm:pt modelId="{14B9855F-B755-496D-A079-39CF17B96957}" type="sibTrans" cxnId="{59D662C0-8093-434A-8F51-594B8D7483B8}">
      <dgm:prSet/>
      <dgm:spPr/>
      <dgm:t>
        <a:bodyPr/>
        <a:lstStyle/>
        <a:p>
          <a:endParaRPr lang="en-US"/>
        </a:p>
      </dgm:t>
    </dgm:pt>
    <dgm:pt modelId="{4A7A53DF-28E9-4A8F-AE28-5536914D6B04}" type="pres">
      <dgm:prSet presAssocID="{115D113B-CEAB-4CB0-9831-280BD70CBFCB}" presName="linear" presStyleCnt="0">
        <dgm:presLayoutVars>
          <dgm:animLvl val="lvl"/>
          <dgm:resizeHandles val="exact"/>
        </dgm:presLayoutVars>
      </dgm:prSet>
      <dgm:spPr/>
    </dgm:pt>
    <dgm:pt modelId="{23297E5B-E51A-4923-B8AC-148D7212FB30}" type="pres">
      <dgm:prSet presAssocID="{1443947B-C23F-40C7-AFBF-FB7668D3339B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C50327DF-5D8E-4BD1-B171-F9AF0F411713}" type="pres">
      <dgm:prSet presAssocID="{AD6A78D3-EAC8-4A99-84A1-95D5226D2DA5}" presName="spacer" presStyleCnt="0"/>
      <dgm:spPr/>
    </dgm:pt>
    <dgm:pt modelId="{AD948938-465B-491F-BDA5-8B0C097E4D94}" type="pres">
      <dgm:prSet presAssocID="{3A92AB8D-C448-4882-995C-BE62E25F0D44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6D3B8ECC-266C-471A-A576-9CA643DA41C5}" type="pres">
      <dgm:prSet presAssocID="{14562BFF-2554-45B0-8C40-65D2420AD9CC}" presName="spacer" presStyleCnt="0"/>
      <dgm:spPr/>
    </dgm:pt>
    <dgm:pt modelId="{D0EAE929-BD33-48BC-B229-5C32FD6BFB06}" type="pres">
      <dgm:prSet presAssocID="{03E21DA6-53A0-484B-A592-039FBC8B5078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D063B260-3AC4-46C2-9F60-89CA4273E9B2}" type="pres">
      <dgm:prSet presAssocID="{398F8411-9589-4F90-901D-5E67B731860D}" presName="spacer" presStyleCnt="0"/>
      <dgm:spPr/>
    </dgm:pt>
    <dgm:pt modelId="{81B6E243-EF57-451D-A794-CF60FE523F2B}" type="pres">
      <dgm:prSet presAssocID="{4F26905B-AA09-464C-AB73-6BB40B68644E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3D727E03-A4EC-462E-9CF9-5B1372B7028F}" srcId="{115D113B-CEAB-4CB0-9831-280BD70CBFCB}" destId="{1443947B-C23F-40C7-AFBF-FB7668D3339B}" srcOrd="0" destOrd="0" parTransId="{CB428A6E-41D8-42EE-ACAB-0599CF4E8CA6}" sibTransId="{AD6A78D3-EAC8-4A99-84A1-95D5226D2DA5}"/>
    <dgm:cxn modelId="{54817D2B-76FE-4368-A191-27F56B29460F}" type="presOf" srcId="{115D113B-CEAB-4CB0-9831-280BD70CBFCB}" destId="{4A7A53DF-28E9-4A8F-AE28-5536914D6B04}" srcOrd="0" destOrd="0" presId="urn:microsoft.com/office/officeart/2005/8/layout/vList2"/>
    <dgm:cxn modelId="{24605838-5991-4C69-96A9-5891C670C0D4}" type="presOf" srcId="{1443947B-C23F-40C7-AFBF-FB7668D3339B}" destId="{23297E5B-E51A-4923-B8AC-148D7212FB30}" srcOrd="0" destOrd="0" presId="urn:microsoft.com/office/officeart/2005/8/layout/vList2"/>
    <dgm:cxn modelId="{22550F5C-681E-4178-B6A0-5F29634A73B5}" type="presOf" srcId="{3A92AB8D-C448-4882-995C-BE62E25F0D44}" destId="{AD948938-465B-491F-BDA5-8B0C097E4D94}" srcOrd="0" destOrd="0" presId="urn:microsoft.com/office/officeart/2005/8/layout/vList2"/>
    <dgm:cxn modelId="{6D6E948D-D43A-4120-AFDC-AD789989A943}" type="presOf" srcId="{03E21DA6-53A0-484B-A592-039FBC8B5078}" destId="{D0EAE929-BD33-48BC-B229-5C32FD6BFB06}" srcOrd="0" destOrd="0" presId="urn:microsoft.com/office/officeart/2005/8/layout/vList2"/>
    <dgm:cxn modelId="{7506B3B5-B4C8-4733-B951-24CA66A346FC}" srcId="{115D113B-CEAB-4CB0-9831-280BD70CBFCB}" destId="{3A92AB8D-C448-4882-995C-BE62E25F0D44}" srcOrd="1" destOrd="0" parTransId="{BC57440A-D17D-4E51-AA27-1BFA44875D32}" sibTransId="{14562BFF-2554-45B0-8C40-65D2420AD9CC}"/>
    <dgm:cxn modelId="{59D662C0-8093-434A-8F51-594B8D7483B8}" srcId="{115D113B-CEAB-4CB0-9831-280BD70CBFCB}" destId="{4F26905B-AA09-464C-AB73-6BB40B68644E}" srcOrd="3" destOrd="0" parTransId="{356637A3-BE64-42BC-8180-8656771D6DBC}" sibTransId="{14B9855F-B755-496D-A079-39CF17B96957}"/>
    <dgm:cxn modelId="{A1399CC8-27D1-4B28-9B93-522A4764035E}" type="presOf" srcId="{4F26905B-AA09-464C-AB73-6BB40B68644E}" destId="{81B6E243-EF57-451D-A794-CF60FE523F2B}" srcOrd="0" destOrd="0" presId="urn:microsoft.com/office/officeart/2005/8/layout/vList2"/>
    <dgm:cxn modelId="{EB41B3D0-4277-412D-9440-29AA4C4E4CEB}" srcId="{115D113B-CEAB-4CB0-9831-280BD70CBFCB}" destId="{03E21DA6-53A0-484B-A592-039FBC8B5078}" srcOrd="2" destOrd="0" parTransId="{35C00DF6-F798-4962-8CE3-B7211765502E}" sibTransId="{398F8411-9589-4F90-901D-5E67B731860D}"/>
    <dgm:cxn modelId="{DD3CF407-A0DC-4CB3-BA82-D525709A670F}" type="presParOf" srcId="{4A7A53DF-28E9-4A8F-AE28-5536914D6B04}" destId="{23297E5B-E51A-4923-B8AC-148D7212FB30}" srcOrd="0" destOrd="0" presId="urn:microsoft.com/office/officeart/2005/8/layout/vList2"/>
    <dgm:cxn modelId="{01CECC6F-4CFB-437D-928F-0F8BF46F49D2}" type="presParOf" srcId="{4A7A53DF-28E9-4A8F-AE28-5536914D6B04}" destId="{C50327DF-5D8E-4BD1-B171-F9AF0F411713}" srcOrd="1" destOrd="0" presId="urn:microsoft.com/office/officeart/2005/8/layout/vList2"/>
    <dgm:cxn modelId="{3E43151E-3AAB-4F2D-A3DF-8BCE829A4546}" type="presParOf" srcId="{4A7A53DF-28E9-4A8F-AE28-5536914D6B04}" destId="{AD948938-465B-491F-BDA5-8B0C097E4D94}" srcOrd="2" destOrd="0" presId="urn:microsoft.com/office/officeart/2005/8/layout/vList2"/>
    <dgm:cxn modelId="{DAE7F7FA-DEC5-4ADC-A319-F7C306B31D38}" type="presParOf" srcId="{4A7A53DF-28E9-4A8F-AE28-5536914D6B04}" destId="{6D3B8ECC-266C-471A-A576-9CA643DA41C5}" srcOrd="3" destOrd="0" presId="urn:microsoft.com/office/officeart/2005/8/layout/vList2"/>
    <dgm:cxn modelId="{86C97733-A5E4-41B4-9DD2-A100BC507360}" type="presParOf" srcId="{4A7A53DF-28E9-4A8F-AE28-5536914D6B04}" destId="{D0EAE929-BD33-48BC-B229-5C32FD6BFB06}" srcOrd="4" destOrd="0" presId="urn:microsoft.com/office/officeart/2005/8/layout/vList2"/>
    <dgm:cxn modelId="{621FE33A-7422-4B20-A8D9-ABDF7BA797EB}" type="presParOf" srcId="{4A7A53DF-28E9-4A8F-AE28-5536914D6B04}" destId="{D063B260-3AC4-46C2-9F60-89CA4273E9B2}" srcOrd="5" destOrd="0" presId="urn:microsoft.com/office/officeart/2005/8/layout/vList2"/>
    <dgm:cxn modelId="{B546034A-F463-4E7C-AA0C-4CBF86CEEB3E}" type="presParOf" srcId="{4A7A53DF-28E9-4A8F-AE28-5536914D6B04}" destId="{81B6E243-EF57-451D-A794-CF60FE523F2B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0ADDD9-5301-485D-8B04-46D10187C54D}">
      <dsp:nvSpPr>
        <dsp:cNvPr id="0" name=""/>
        <dsp:cNvSpPr/>
      </dsp:nvSpPr>
      <dsp:spPr>
        <a:xfrm>
          <a:off x="0" y="33798"/>
          <a:ext cx="7878200" cy="10740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700" kern="1200"/>
            <a:t>Przygotuj białą kartkę, przedziel ją pionową kreską na dwie połowy. Po lewej stronie, u góry napisz:</a:t>
          </a:r>
          <a:endParaRPr lang="en-US" sz="2700" kern="1200"/>
        </a:p>
      </dsp:txBody>
      <dsp:txXfrm>
        <a:off x="52431" y="86229"/>
        <a:ext cx="7773338" cy="969198"/>
      </dsp:txXfrm>
    </dsp:sp>
    <dsp:sp modelId="{33ACA89A-6352-4F37-90C6-9258EB4595D6}">
      <dsp:nvSpPr>
        <dsp:cNvPr id="0" name=""/>
        <dsp:cNvSpPr/>
      </dsp:nvSpPr>
      <dsp:spPr>
        <a:xfrm>
          <a:off x="0" y="1185618"/>
          <a:ext cx="7878200" cy="1074060"/>
        </a:xfrm>
        <a:prstGeom prst="roundRect">
          <a:avLst/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700" kern="1200"/>
            <a:t>1.”DOBRE DLA ZDROWIA”;</a:t>
          </a:r>
          <a:endParaRPr lang="en-US" sz="2700" kern="1200"/>
        </a:p>
      </dsp:txBody>
      <dsp:txXfrm>
        <a:off x="52431" y="1238049"/>
        <a:ext cx="7773338" cy="969198"/>
      </dsp:txXfrm>
    </dsp:sp>
    <dsp:sp modelId="{F665EAA9-851B-4944-91C0-362B9101C61D}">
      <dsp:nvSpPr>
        <dsp:cNvPr id="0" name=""/>
        <dsp:cNvSpPr/>
      </dsp:nvSpPr>
      <dsp:spPr>
        <a:xfrm>
          <a:off x="0" y="2337438"/>
          <a:ext cx="7878200" cy="1074060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700" kern="1200"/>
            <a:t>po prawej napisz:</a:t>
          </a:r>
          <a:endParaRPr lang="en-US" sz="2700" kern="1200"/>
        </a:p>
      </dsp:txBody>
      <dsp:txXfrm>
        <a:off x="52431" y="2389869"/>
        <a:ext cx="7773338" cy="969198"/>
      </dsp:txXfrm>
    </dsp:sp>
    <dsp:sp modelId="{89F6CC5B-EB4C-4D5A-BBCD-116BC0AD3C19}">
      <dsp:nvSpPr>
        <dsp:cNvPr id="0" name=""/>
        <dsp:cNvSpPr/>
      </dsp:nvSpPr>
      <dsp:spPr>
        <a:xfrm>
          <a:off x="0" y="3489258"/>
          <a:ext cx="7878200" cy="1074060"/>
        </a:xfrm>
        <a:prstGeom prst="roundRect">
          <a:avLst/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700" kern="1200"/>
            <a:t>2.„NALEŻY UNIKAĆ”.</a:t>
          </a:r>
          <a:br>
            <a:rPr lang="pl-PL" sz="2700" kern="1200"/>
          </a:br>
          <a:r>
            <a:rPr lang="pl-PL" sz="2700" kern="1200"/>
            <a:t> </a:t>
          </a:r>
          <a:endParaRPr lang="en-US" sz="2700" kern="1200"/>
        </a:p>
      </dsp:txBody>
      <dsp:txXfrm>
        <a:off x="52431" y="3541689"/>
        <a:ext cx="7773338" cy="969198"/>
      </dsp:txXfrm>
    </dsp:sp>
    <dsp:sp modelId="{52D86C3E-BCB8-4EDD-8B5A-1965A4E9ED90}">
      <dsp:nvSpPr>
        <dsp:cNvPr id="0" name=""/>
        <dsp:cNvSpPr/>
      </dsp:nvSpPr>
      <dsp:spPr>
        <a:xfrm>
          <a:off x="0" y="4641078"/>
          <a:ext cx="7878200" cy="107406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700" kern="1200" dirty="0">
              <a:latin typeface="Tahoma"/>
              <a:ea typeface="Tahoma"/>
              <a:cs typeface="Tahoma"/>
            </a:rPr>
            <a:t>Zapiszcie/powiedzcie po jednym przykładzie </a:t>
          </a:r>
          <a:r>
            <a:rPr lang="pl-PL" sz="2700" kern="1200" dirty="0" err="1">
              <a:latin typeface="Tahoma"/>
              <a:ea typeface="Tahoma"/>
              <a:cs typeface="Tahoma"/>
            </a:rPr>
            <a:t>każdego</a:t>
          </a:r>
          <a:r>
            <a:rPr lang="pl-PL" sz="2700" kern="1200" dirty="0">
              <a:latin typeface="Tahoma"/>
              <a:ea typeface="Tahoma"/>
              <a:cs typeface="Tahoma"/>
            </a:rPr>
            <a:t> z zachowań</a:t>
          </a:r>
          <a:endParaRPr lang="en-US" sz="2700" kern="1200" dirty="0">
            <a:latin typeface="Tahoma"/>
            <a:ea typeface="Tahoma"/>
            <a:cs typeface="Tahoma"/>
          </a:endParaRPr>
        </a:p>
      </dsp:txBody>
      <dsp:txXfrm>
        <a:off x="52431" y="4693509"/>
        <a:ext cx="7773338" cy="96919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297E5B-E51A-4923-B8AC-148D7212FB30}">
      <dsp:nvSpPr>
        <dsp:cNvPr id="0" name=""/>
        <dsp:cNvSpPr/>
      </dsp:nvSpPr>
      <dsp:spPr>
        <a:xfrm>
          <a:off x="0" y="6895"/>
          <a:ext cx="11069727" cy="102375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500" b="0" kern="1200" baseline="0"/>
            <a:t>K</a:t>
          </a:r>
          <a:r>
            <a:rPr lang="pl-PL" sz="2500" b="0" kern="1200" baseline="0">
              <a:latin typeface="Tahoma"/>
              <a:ea typeface="Tahoma"/>
              <a:cs typeface="Tahoma"/>
            </a:rPr>
            <a:t>alambury </a:t>
          </a:r>
          <a:r>
            <a:rPr lang="pl-PL" sz="2500" b="0" kern="1200" baseline="0" err="1">
              <a:latin typeface="Tahoma"/>
              <a:ea typeface="Tahoma"/>
              <a:cs typeface="Tahoma"/>
            </a:rPr>
            <a:t>związane</a:t>
          </a:r>
          <a:r>
            <a:rPr lang="pl-PL" sz="2500" b="0" kern="1200" baseline="0">
              <a:latin typeface="Tahoma"/>
              <a:ea typeface="Tahoma"/>
              <a:cs typeface="Tahoma"/>
            </a:rPr>
            <a:t> z </a:t>
          </a:r>
          <a:r>
            <a:rPr lang="pl-PL" sz="2500" b="0" kern="1200" baseline="0" err="1">
              <a:latin typeface="Tahoma"/>
              <a:ea typeface="Tahoma"/>
              <a:cs typeface="Tahoma"/>
            </a:rPr>
            <a:t>czynnościami</a:t>
          </a:r>
          <a:r>
            <a:rPr lang="pl-PL" sz="2500" b="0" kern="1200" baseline="0">
              <a:latin typeface="Tahoma"/>
              <a:ea typeface="Tahoma"/>
              <a:cs typeface="Tahoma"/>
            </a:rPr>
            <a:t> </a:t>
          </a:r>
          <a:r>
            <a:rPr lang="pl-PL" sz="2500" b="0" kern="1200" baseline="0" err="1">
              <a:latin typeface="Tahoma"/>
              <a:ea typeface="Tahoma"/>
              <a:cs typeface="Tahoma"/>
            </a:rPr>
            <a:t>sprzyjającymi</a:t>
          </a:r>
          <a:r>
            <a:rPr lang="pl-PL" sz="2500" b="0" kern="1200" baseline="0">
              <a:latin typeface="Tahoma"/>
              <a:ea typeface="Tahoma"/>
              <a:cs typeface="Tahoma"/>
            </a:rPr>
            <a:t> promowaniu zdrowego stylu życia, zachowaniu zdrowia.</a:t>
          </a:r>
          <a:endParaRPr lang="en-US" sz="2500" kern="1200">
            <a:latin typeface="Tahoma"/>
            <a:ea typeface="Tahoma"/>
            <a:cs typeface="Tahoma"/>
          </a:endParaRPr>
        </a:p>
      </dsp:txBody>
      <dsp:txXfrm>
        <a:off x="49975" y="56870"/>
        <a:ext cx="10969777" cy="923800"/>
      </dsp:txXfrm>
    </dsp:sp>
    <dsp:sp modelId="{AD948938-465B-491F-BDA5-8B0C097E4D94}">
      <dsp:nvSpPr>
        <dsp:cNvPr id="0" name=""/>
        <dsp:cNvSpPr/>
      </dsp:nvSpPr>
      <dsp:spPr>
        <a:xfrm>
          <a:off x="0" y="1102645"/>
          <a:ext cx="11069727" cy="102375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500" b="0" kern="1200" baseline="0" err="1">
              <a:latin typeface="Tahoma"/>
              <a:ea typeface="Tahoma"/>
              <a:cs typeface="Tahoma"/>
            </a:rPr>
            <a:t>Chętni</a:t>
          </a:r>
          <a:r>
            <a:rPr lang="pl-PL" sz="2500" b="0" kern="1200" baseline="0">
              <a:latin typeface="Tahoma"/>
              <a:ea typeface="Tahoma"/>
              <a:cs typeface="Tahoma"/>
            </a:rPr>
            <a:t> uczniowie </a:t>
          </a:r>
          <a:r>
            <a:rPr lang="pl-PL" sz="2500" b="0" kern="1200" baseline="0" err="1">
              <a:latin typeface="Tahoma"/>
              <a:ea typeface="Tahoma"/>
              <a:cs typeface="Tahoma"/>
            </a:rPr>
            <a:t>pokazuja</a:t>
          </a:r>
          <a:r>
            <a:rPr lang="pl-PL" sz="2500" b="0" kern="1200" baseline="0">
              <a:latin typeface="Tahoma"/>
              <a:ea typeface="Tahoma"/>
              <a:cs typeface="Tahoma"/>
            </a:rPr>
            <a:t>̨ </a:t>
          </a:r>
          <a:r>
            <a:rPr lang="pl-PL" sz="2500" b="0" kern="1200" baseline="0" err="1">
              <a:latin typeface="Tahoma"/>
              <a:ea typeface="Tahoma"/>
              <a:cs typeface="Tahoma"/>
            </a:rPr>
            <a:t>czynności</a:t>
          </a:r>
          <a:r>
            <a:rPr lang="pl-PL" sz="2500" b="0" kern="1200" baseline="0">
              <a:latin typeface="Tahoma"/>
              <a:ea typeface="Tahoma"/>
              <a:cs typeface="Tahoma"/>
            </a:rPr>
            <a:t> tylko ruchem, pozostałe  osoby </a:t>
          </a:r>
          <a:r>
            <a:rPr lang="pl-PL" sz="2500" b="0" kern="1200" baseline="0" err="1">
              <a:latin typeface="Tahoma"/>
              <a:ea typeface="Tahoma"/>
              <a:cs typeface="Tahoma"/>
            </a:rPr>
            <a:t>odgaduja</a:t>
          </a:r>
          <a:r>
            <a:rPr lang="pl-PL" sz="2500" b="0" kern="1200" baseline="0">
              <a:latin typeface="Tahoma"/>
              <a:ea typeface="Tahoma"/>
              <a:cs typeface="Tahoma"/>
            </a:rPr>
            <a:t>̨. </a:t>
          </a:r>
          <a:r>
            <a:rPr lang="pl-PL" sz="2500" b="0" kern="1200" baseline="0" err="1">
              <a:latin typeface="Tahoma"/>
              <a:ea typeface="Tahoma"/>
              <a:cs typeface="Tahoma"/>
            </a:rPr>
            <a:t>Czynności</a:t>
          </a:r>
          <a:r>
            <a:rPr lang="pl-PL" sz="2500" b="0" kern="1200" baseline="0">
              <a:latin typeface="Tahoma"/>
              <a:ea typeface="Tahoma"/>
              <a:cs typeface="Tahoma"/>
            </a:rPr>
            <a:t> nie </a:t>
          </a:r>
          <a:r>
            <a:rPr lang="pl-PL" sz="2500" b="0" kern="1200" baseline="0" err="1">
              <a:latin typeface="Tahoma"/>
              <a:ea typeface="Tahoma"/>
              <a:cs typeface="Tahoma"/>
            </a:rPr>
            <a:t>moga</a:t>
          </a:r>
          <a:r>
            <a:rPr lang="pl-PL" sz="2500" b="0" kern="1200" baseline="0">
              <a:latin typeface="Tahoma"/>
              <a:ea typeface="Tahoma"/>
              <a:cs typeface="Tahoma"/>
            </a:rPr>
            <a:t>̨ </a:t>
          </a:r>
          <a:r>
            <a:rPr lang="pl-PL" sz="2500" b="0" kern="1200" baseline="0" err="1">
              <a:latin typeface="Tahoma"/>
              <a:ea typeface="Tahoma"/>
              <a:cs typeface="Tahoma"/>
            </a:rPr>
            <a:t>sie</a:t>
          </a:r>
          <a:r>
            <a:rPr lang="pl-PL" sz="2500" b="0" kern="1200" baseline="0">
              <a:latin typeface="Tahoma"/>
              <a:ea typeface="Tahoma"/>
              <a:cs typeface="Tahoma"/>
            </a:rPr>
            <a:t>̨ </a:t>
          </a:r>
          <a:r>
            <a:rPr lang="pl-PL" sz="2500" b="0" kern="1200" baseline="0" err="1">
              <a:latin typeface="Tahoma"/>
              <a:ea typeface="Tahoma"/>
              <a:cs typeface="Tahoma"/>
            </a:rPr>
            <a:t>powtarzac</a:t>
          </a:r>
          <a:r>
            <a:rPr lang="pl-PL" sz="2500" b="0" kern="1200" baseline="0">
              <a:latin typeface="Tahoma"/>
              <a:ea typeface="Tahoma"/>
              <a:cs typeface="Tahoma"/>
            </a:rPr>
            <a:t>́. </a:t>
          </a:r>
          <a:endParaRPr lang="en-US" sz="2500" kern="1200">
            <a:latin typeface="Tahoma"/>
            <a:ea typeface="Tahoma"/>
            <a:cs typeface="Tahoma"/>
          </a:endParaRPr>
        </a:p>
      </dsp:txBody>
      <dsp:txXfrm>
        <a:off x="49975" y="1152620"/>
        <a:ext cx="10969777" cy="923800"/>
      </dsp:txXfrm>
    </dsp:sp>
    <dsp:sp modelId="{D0EAE929-BD33-48BC-B229-5C32FD6BFB06}">
      <dsp:nvSpPr>
        <dsp:cNvPr id="0" name=""/>
        <dsp:cNvSpPr/>
      </dsp:nvSpPr>
      <dsp:spPr>
        <a:xfrm>
          <a:off x="0" y="2198395"/>
          <a:ext cx="11069727" cy="102375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500" b="0" kern="1200" baseline="0">
              <a:latin typeface="Tahoma"/>
              <a:ea typeface="Tahoma"/>
              <a:cs typeface="Tahoma"/>
            </a:rPr>
            <a:t>Przykłady:</a:t>
          </a:r>
          <a:endParaRPr lang="en-US" sz="2500" kern="1200">
            <a:latin typeface="Tahoma"/>
            <a:ea typeface="Tahoma"/>
            <a:cs typeface="Tahoma"/>
          </a:endParaRPr>
        </a:p>
      </dsp:txBody>
      <dsp:txXfrm>
        <a:off x="49975" y="2248370"/>
        <a:ext cx="10969777" cy="923800"/>
      </dsp:txXfrm>
    </dsp:sp>
    <dsp:sp modelId="{81B6E243-EF57-451D-A794-CF60FE523F2B}">
      <dsp:nvSpPr>
        <dsp:cNvPr id="0" name=""/>
        <dsp:cNvSpPr/>
      </dsp:nvSpPr>
      <dsp:spPr>
        <a:xfrm>
          <a:off x="0" y="3294145"/>
          <a:ext cx="11069727" cy="102375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500" b="0" kern="1200" baseline="0">
              <a:latin typeface="Tahoma"/>
              <a:ea typeface="Tahoma"/>
              <a:cs typeface="Tahoma"/>
            </a:rPr>
            <a:t>- aktywność fizyczna, relaks, sen, zdrowe odżywianie, np. spożywanie owoców</a:t>
          </a:r>
          <a:r>
            <a:rPr lang="pl-PL" sz="2500" kern="1200">
              <a:latin typeface="Tahoma"/>
              <a:ea typeface="Tahoma"/>
              <a:cs typeface="Tahoma"/>
            </a:rPr>
            <a:t> m.in. banana </a:t>
          </a:r>
          <a:endParaRPr lang="en-US" sz="2500" kern="1200">
            <a:latin typeface="Tahoma"/>
            <a:ea typeface="Tahoma"/>
            <a:cs typeface="Tahoma"/>
          </a:endParaRPr>
        </a:p>
      </dsp:txBody>
      <dsp:txXfrm>
        <a:off x="49975" y="3344120"/>
        <a:ext cx="10969777" cy="9238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10/11/2022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389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10/11/2022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103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10/11/2022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623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10/11/2022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760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10/11/2022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674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10/11/2022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979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10/11/2022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359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10/11/2022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525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10/11/2022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103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10/11/2022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922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10/11/2022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673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pPr/>
              <a:t>10/11/2022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23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holaris.pl/zasob/109619?query=zdrowie&amp;mobile=1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goopenva.org/courseware/lesson/1805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3.0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hilhealth101.blogspot.com/2012/02/race-to-universal-health-care-logo.html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holaris.pl/zasob/109959?query=zdrowie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ilm-rezensionen.de/2019/07/smile/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2EB71026-F3ED-4579-AE23-0FAB1C6E956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15" r="2" b="10618"/>
          <a:stretch/>
        </p:blipFill>
        <p:spPr>
          <a:xfrm>
            <a:off x="4487333" y="10"/>
            <a:ext cx="7704667" cy="6877868"/>
          </a:xfrm>
          <a:custGeom>
            <a:avLst/>
            <a:gdLst/>
            <a:ahLst/>
            <a:cxnLst/>
            <a:rect l="l" t="t" r="r" b="b"/>
            <a:pathLst>
              <a:path w="7704667" h="6877878">
                <a:moveTo>
                  <a:pt x="0" y="0"/>
                </a:moveTo>
                <a:lnTo>
                  <a:pt x="7704667" y="0"/>
                </a:lnTo>
                <a:lnTo>
                  <a:pt x="7704667" y="6877878"/>
                </a:lnTo>
                <a:lnTo>
                  <a:pt x="0" y="6877878"/>
                </a:lnTo>
                <a:lnTo>
                  <a:pt x="0" y="6867939"/>
                </a:lnTo>
                <a:lnTo>
                  <a:pt x="146217" y="6867939"/>
                </a:lnTo>
                <a:lnTo>
                  <a:pt x="252811" y="6795007"/>
                </a:lnTo>
                <a:cubicBezTo>
                  <a:pt x="428996" y="6667346"/>
                  <a:pt x="601946" y="6529451"/>
                  <a:pt x="776494" y="6388681"/>
                </a:cubicBezTo>
                <a:cubicBezTo>
                  <a:pt x="1734992" y="5615677"/>
                  <a:pt x="2676361" y="4981124"/>
                  <a:pt x="2676361" y="3631852"/>
                </a:cubicBezTo>
                <a:cubicBezTo>
                  <a:pt x="2676361" y="2101350"/>
                  <a:pt x="2094814" y="761014"/>
                  <a:pt x="1053668" y="20384"/>
                </a:cubicBezTo>
                <a:lnTo>
                  <a:pt x="1038069" y="9939"/>
                </a:lnTo>
                <a:lnTo>
                  <a:pt x="0" y="9939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30BA4F6-F882-41E6-8E11-B1C596DF76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80531" y="1346268"/>
            <a:ext cx="5274860" cy="3066706"/>
          </a:xfrm>
        </p:spPr>
        <p:txBody>
          <a:bodyPr anchor="b">
            <a:normAutofit/>
          </a:bodyPr>
          <a:lstStyle/>
          <a:p>
            <a:r>
              <a:rPr lang="pl-PL" sz="6000" dirty="0">
                <a:latin typeface="Perpetua Titling MT"/>
                <a:ea typeface="Meiryo"/>
                <a:cs typeface="Aldhabi"/>
              </a:rPr>
              <a:t>Zdrowie zaczyna </a:t>
            </a:r>
            <a:r>
              <a:rPr lang="pl-PL" sz="6000" dirty="0" err="1">
                <a:latin typeface="Perpetua Titling MT"/>
                <a:ea typeface="Meiryo"/>
                <a:cs typeface="Aldhabi"/>
              </a:rPr>
              <a:t>sie</a:t>
            </a:r>
            <a:r>
              <a:rPr lang="pl-PL" sz="6000" dirty="0">
                <a:latin typeface="Perpetua Titling MT"/>
                <a:ea typeface="Meiryo"/>
                <a:cs typeface="Aldhabi"/>
              </a:rPr>
              <a:t> w głowie</a:t>
            </a:r>
            <a:r>
              <a:rPr lang="en-US" sz="6000" dirty="0">
                <a:latin typeface="Perpetua Titling MT"/>
                <a:ea typeface="Meiryo"/>
                <a:cs typeface="Aldhabi"/>
              </a:rPr>
              <a:t>!</a:t>
            </a:r>
            <a:endParaRPr lang="en-US" sz="6000" dirty="0">
              <a:latin typeface="Perpetua Titling MT"/>
              <a:cs typeface="Aldhabi"/>
            </a:endParaRPr>
          </a:p>
        </p:txBody>
      </p:sp>
    </p:spTree>
    <p:extLst>
      <p:ext uri="{BB962C8B-B14F-4D97-AF65-F5344CB8AC3E}">
        <p14:creationId xmlns:p14="http://schemas.microsoft.com/office/powerpoint/2010/main" val="12668999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40F0048-B7A6-45AF-A267-4442539C9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7615" y="1045596"/>
            <a:ext cx="4148511" cy="866070"/>
          </a:xfrm>
        </p:spPr>
        <p:txBody>
          <a:bodyPr anchor="b">
            <a:noAutofit/>
          </a:bodyPr>
          <a:lstStyle/>
          <a:p>
            <a:r>
              <a:rPr lang="pl-PL" sz="4000" i="1" u="sng">
                <a:solidFill>
                  <a:srgbClr val="00B050"/>
                </a:solidFill>
                <a:ea typeface="+mj-lt"/>
                <a:cs typeface="+mj-lt"/>
              </a:rPr>
              <a:t>STYL ŻYCIA</a:t>
            </a:r>
            <a:endParaRPr lang="pl-PL" sz="4000">
              <a:solidFill>
                <a:srgbClr val="00B050"/>
              </a:solidFill>
              <a:ea typeface="Meiryo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FAB1D03-8E14-4876-8192-ECFFF1E984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95106" y="2041336"/>
            <a:ext cx="5011144" cy="4321364"/>
          </a:xfrm>
        </p:spPr>
        <p:txBody>
          <a:bodyPr vert="horz" lIns="109728" tIns="109728" rIns="109728" bIns="91440" rtlCol="0" anchor="t">
            <a:normAutofit fontScale="55000" lnSpcReduction="20000"/>
          </a:bodyPr>
          <a:lstStyle/>
          <a:p>
            <a:pPr>
              <a:lnSpc>
                <a:spcPct val="170000"/>
              </a:lnSpc>
            </a:pPr>
            <a:r>
              <a:rPr lang="pl-PL" sz="4200" dirty="0">
                <a:latin typeface="Tahoma"/>
                <a:ea typeface="+mn-lt"/>
                <a:cs typeface="+mn-lt"/>
              </a:rPr>
              <a:t>to </a:t>
            </a:r>
            <a:r>
              <a:rPr lang="pl-PL" sz="4200" dirty="0" err="1">
                <a:solidFill>
                  <a:schemeClr val="accent2"/>
                </a:solidFill>
                <a:latin typeface="Tahoma"/>
                <a:ea typeface="+mn-lt"/>
                <a:cs typeface="+mn-lt"/>
              </a:rPr>
              <a:t>najważniejszy</a:t>
            </a:r>
            <a:r>
              <a:rPr lang="pl-PL" sz="4200" dirty="0">
                <a:solidFill>
                  <a:schemeClr val="accent2"/>
                </a:solidFill>
                <a:latin typeface="Tahoma"/>
                <a:ea typeface="+mn-lt"/>
                <a:cs typeface="+mn-lt"/>
              </a:rPr>
              <a:t> czynnik</a:t>
            </a:r>
            <a:r>
              <a:rPr lang="pl-PL" sz="4200" dirty="0">
                <a:latin typeface="Tahoma"/>
                <a:ea typeface="+mn-lt"/>
                <a:cs typeface="+mn-lt"/>
              </a:rPr>
              <a:t> </a:t>
            </a:r>
            <a:r>
              <a:rPr lang="pl-PL" sz="4200" dirty="0" err="1">
                <a:latin typeface="Tahoma"/>
                <a:ea typeface="+mn-lt"/>
                <a:cs typeface="+mn-lt"/>
              </a:rPr>
              <a:t>wpływający</a:t>
            </a:r>
            <a:r>
              <a:rPr lang="pl-PL" sz="4200" dirty="0">
                <a:latin typeface="Tahoma"/>
                <a:ea typeface="+mn-lt"/>
                <a:cs typeface="+mn-lt"/>
              </a:rPr>
              <a:t> na nasze zdrowie</a:t>
            </a:r>
          </a:p>
          <a:p>
            <a:pPr>
              <a:lnSpc>
                <a:spcPct val="170000"/>
              </a:lnSpc>
            </a:pPr>
            <a:r>
              <a:rPr lang="pl-PL" sz="4200" dirty="0" err="1">
                <a:latin typeface="Tahoma"/>
                <a:ea typeface="+mn-lt"/>
                <a:cs typeface="+mn-lt"/>
              </a:rPr>
              <a:t>każdy</a:t>
            </a:r>
            <a:r>
              <a:rPr lang="pl-PL" sz="4200" dirty="0">
                <a:latin typeface="Tahoma"/>
                <a:ea typeface="+mn-lt"/>
                <a:cs typeface="+mn-lt"/>
              </a:rPr>
              <a:t> z nas ma </a:t>
            </a:r>
            <a:r>
              <a:rPr lang="pl-PL" sz="4200" dirty="0" err="1">
                <a:latin typeface="Tahoma"/>
                <a:ea typeface="+mn-lt"/>
                <a:cs typeface="+mn-lt"/>
              </a:rPr>
              <a:t>duży</a:t>
            </a:r>
            <a:r>
              <a:rPr lang="pl-PL" sz="4200" dirty="0">
                <a:latin typeface="Tahoma"/>
                <a:ea typeface="+mn-lt"/>
                <a:cs typeface="+mn-lt"/>
              </a:rPr>
              <a:t> wpływ na </a:t>
            </a:r>
            <a:r>
              <a:rPr lang="pl-PL" sz="4200" dirty="0" err="1">
                <a:latin typeface="Tahoma"/>
                <a:ea typeface="+mn-lt"/>
                <a:cs typeface="+mn-lt"/>
              </a:rPr>
              <a:t>swój</a:t>
            </a:r>
            <a:r>
              <a:rPr lang="pl-PL" sz="4200" dirty="0">
                <a:latin typeface="Tahoma"/>
                <a:ea typeface="+mn-lt"/>
                <a:cs typeface="+mn-lt"/>
              </a:rPr>
              <a:t> styl </a:t>
            </a:r>
            <a:r>
              <a:rPr lang="pl-PL" sz="4200" dirty="0" err="1">
                <a:latin typeface="Tahoma"/>
                <a:ea typeface="+mn-lt"/>
                <a:cs typeface="+mn-lt"/>
              </a:rPr>
              <a:t>życia</a:t>
            </a:r>
            <a:r>
              <a:rPr lang="pl-PL" sz="4200" dirty="0">
                <a:latin typeface="Tahoma"/>
                <a:ea typeface="+mn-lt"/>
                <a:cs typeface="+mn-lt"/>
              </a:rPr>
              <a:t>, </a:t>
            </a:r>
            <a:r>
              <a:rPr lang="pl-PL" sz="4200" dirty="0" err="1">
                <a:latin typeface="Tahoma"/>
                <a:ea typeface="+mn-lt"/>
                <a:cs typeface="+mn-lt"/>
              </a:rPr>
              <a:t>podejmując</a:t>
            </a:r>
            <a:r>
              <a:rPr lang="pl-PL" sz="4200" dirty="0">
                <a:latin typeface="Tahoma"/>
                <a:ea typeface="+mn-lt"/>
                <a:cs typeface="+mn-lt"/>
              </a:rPr>
              <a:t> działania </a:t>
            </a:r>
            <a:r>
              <a:rPr lang="pl-PL" sz="4200" dirty="0" err="1">
                <a:latin typeface="Tahoma"/>
                <a:ea typeface="+mn-lt"/>
                <a:cs typeface="+mn-lt"/>
              </a:rPr>
              <a:t>sprzyjające</a:t>
            </a:r>
            <a:r>
              <a:rPr lang="pl-PL" sz="4200" dirty="0">
                <a:latin typeface="Tahoma"/>
                <a:ea typeface="+mn-lt"/>
                <a:cs typeface="+mn-lt"/>
              </a:rPr>
              <a:t> zdrowiu i </a:t>
            </a:r>
            <a:r>
              <a:rPr lang="pl-PL" sz="4200" dirty="0" err="1">
                <a:latin typeface="Tahoma"/>
                <a:ea typeface="+mn-lt"/>
                <a:cs typeface="+mn-lt"/>
              </a:rPr>
              <a:t>zagrażające</a:t>
            </a:r>
            <a:r>
              <a:rPr lang="pl-PL" sz="4200" dirty="0">
                <a:latin typeface="Tahoma"/>
                <a:ea typeface="+mn-lt"/>
                <a:cs typeface="+mn-lt"/>
              </a:rPr>
              <a:t> mu.</a:t>
            </a:r>
            <a:br>
              <a:rPr lang="pl-PL" sz="1300" dirty="0">
                <a:latin typeface="Tahoma"/>
                <a:ea typeface="+mn-lt"/>
                <a:cs typeface="+mn-lt"/>
              </a:rPr>
            </a:br>
            <a:r>
              <a:rPr lang="pl-PL" sz="1100" dirty="0">
                <a:ea typeface="+mn-lt"/>
                <a:cs typeface="+mn-lt"/>
              </a:rPr>
              <a:t> </a:t>
            </a:r>
          </a:p>
          <a:p>
            <a:pPr>
              <a:lnSpc>
                <a:spcPct val="130000"/>
              </a:lnSpc>
            </a:pPr>
            <a:br>
              <a:rPr lang="pl-PL" sz="1100" dirty="0">
                <a:ea typeface="+mn-lt"/>
                <a:cs typeface="+mn-lt"/>
              </a:rPr>
            </a:br>
            <a:r>
              <a:rPr lang="pl-PL" sz="1100" dirty="0">
                <a:ea typeface="+mn-lt"/>
                <a:cs typeface="+mn-lt"/>
              </a:rPr>
              <a:t> </a:t>
            </a:r>
            <a:endParaRPr lang="pl-PL" sz="1100" dirty="0">
              <a:ea typeface="Meiryo"/>
            </a:endParaRPr>
          </a:p>
          <a:p>
            <a:pPr>
              <a:lnSpc>
                <a:spcPct val="130000"/>
              </a:lnSpc>
            </a:pPr>
            <a:endParaRPr lang="pl-PL" sz="1100" dirty="0">
              <a:ea typeface="Meiryo"/>
            </a:endParaRPr>
          </a:p>
        </p:txBody>
      </p:sp>
      <p:pic>
        <p:nvPicPr>
          <p:cNvPr id="4" name="Picture 4" descr="Company name&#10;&#10;Description automatically generated">
            <a:extLst>
              <a:ext uri="{FF2B5EF4-FFF2-40B4-BE49-F238E27FC236}">
                <a16:creationId xmlns:a16="http://schemas.microsoft.com/office/drawing/2014/main" id="{CFFEF1D1-9768-4F00-A0D3-AC03BFF18C8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9464" y="341523"/>
            <a:ext cx="6010744" cy="6045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928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74BD3E3-2540-491C-BE46-8973712B96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020" y="1105232"/>
            <a:ext cx="3444865" cy="4277802"/>
          </a:xfrm>
        </p:spPr>
        <p:txBody>
          <a:bodyPr anchor="ctr">
            <a:normAutofit/>
          </a:bodyPr>
          <a:lstStyle/>
          <a:p>
            <a:r>
              <a:rPr lang="pl-PL" i="1" u="sng">
                <a:solidFill>
                  <a:srgbClr val="00B050"/>
                </a:solidFill>
                <a:ea typeface="+mj-lt"/>
                <a:cs typeface="+mj-lt"/>
              </a:rPr>
              <a:t>STYL ŻYCIA -</a:t>
            </a:r>
            <a:r>
              <a:rPr lang="pl-PL" i="1" u="sng">
                <a:ea typeface="+mj-lt"/>
                <a:cs typeface="+mj-lt"/>
              </a:rPr>
              <a:t> ćwiczenie</a:t>
            </a:r>
            <a:endParaRPr lang="pl-PL" i="1">
              <a:ea typeface="+mj-lt"/>
              <a:cs typeface="+mj-lt"/>
            </a:endParaRPr>
          </a:p>
          <a:p>
            <a:endParaRPr lang="pl-PL">
              <a:ea typeface="Meiryo"/>
            </a:endParaRPr>
          </a:p>
        </p:txBody>
      </p:sp>
      <p:graphicFrame>
        <p:nvGraphicFramePr>
          <p:cNvPr id="8" name="Symbol zastępczy zawartości 2">
            <a:extLst>
              <a:ext uri="{FF2B5EF4-FFF2-40B4-BE49-F238E27FC236}">
                <a16:creationId xmlns:a16="http://schemas.microsoft.com/office/drawing/2014/main" id="{3770EF52-CE11-4B45-BE27-76891982390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5541507"/>
              </p:ext>
            </p:extLst>
          </p:nvPr>
        </p:nvGraphicFramePr>
        <p:xfrm>
          <a:off x="4074364" y="215301"/>
          <a:ext cx="7878200" cy="57489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91042307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>
            <a:extLst>
              <a:ext uri="{FF2B5EF4-FFF2-40B4-BE49-F238E27FC236}">
                <a16:creationId xmlns:a16="http://schemas.microsoft.com/office/drawing/2014/main" id="{BE9639D0-2517-446D-B1EB-96EBE67B4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6600">
                <a:solidFill>
                  <a:schemeClr val="tx2">
                    <a:lumMod val="50000"/>
                    <a:lumOff val="50000"/>
                  </a:schemeClr>
                </a:solidFill>
                <a:ea typeface="Meiryo"/>
              </a:rPr>
              <a:t>STYL</a:t>
            </a:r>
            <a:r>
              <a:rPr lang="pl-PL" sz="4000">
                <a:solidFill>
                  <a:schemeClr val="tx2">
                    <a:lumMod val="50000"/>
                    <a:lumOff val="50000"/>
                  </a:schemeClr>
                </a:solidFill>
                <a:ea typeface="Meiryo"/>
              </a:rPr>
              <a:t> </a:t>
            </a:r>
            <a:r>
              <a:rPr lang="pl-PL" sz="6600">
                <a:solidFill>
                  <a:schemeClr val="tx2">
                    <a:lumMod val="50000"/>
                    <a:lumOff val="50000"/>
                  </a:schemeClr>
                </a:solidFill>
                <a:ea typeface="Meiryo"/>
              </a:rPr>
              <a:t>ŻYCIA</a:t>
            </a:r>
          </a:p>
        </p:txBody>
      </p:sp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9ED11211-1EED-4214-A148-661DC39E20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35006" y="1901613"/>
            <a:ext cx="4174897" cy="1222883"/>
          </a:xfrm>
        </p:spPr>
        <p:txBody>
          <a:bodyPr vert="horz" lIns="109728" tIns="109728" rIns="109728" bIns="91440" rtlCol="0" anchor="b">
            <a:noAutofit/>
          </a:bodyPr>
          <a:lstStyle/>
          <a:p>
            <a:endParaRPr lang="pl-PL" sz="2400" dirty="0">
              <a:ea typeface="+mn-lt"/>
              <a:cs typeface="+mn-lt"/>
            </a:endParaRPr>
          </a:p>
          <a:p>
            <a:endParaRPr lang="pl-PL" sz="2800" dirty="0">
              <a:ea typeface="+mn-lt"/>
              <a:cs typeface="+mn-lt"/>
            </a:endParaRPr>
          </a:p>
          <a:p>
            <a:endParaRPr lang="pl-PL" sz="2800" dirty="0">
              <a:ea typeface="+mn-lt"/>
              <a:cs typeface="+mn-lt"/>
            </a:endParaRPr>
          </a:p>
          <a:p>
            <a:r>
              <a:rPr lang="pl-PL" sz="3200" dirty="0">
                <a:solidFill>
                  <a:srgbClr val="00B050"/>
                </a:solidFill>
                <a:ea typeface="+mn-lt"/>
                <a:cs typeface="+mn-lt"/>
              </a:rPr>
              <a:t>DOBRE DLA ZDROWIA</a:t>
            </a:r>
            <a:endParaRPr lang="pl-PL" sz="3200" dirty="0">
              <a:solidFill>
                <a:srgbClr val="00B050"/>
              </a:solidFill>
              <a:ea typeface="Meiryo"/>
            </a:endParaRPr>
          </a:p>
          <a:p>
            <a:endParaRPr lang="pl-PL" dirty="0">
              <a:ea typeface="Meiryo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1451D38-A3AF-4300-BF06-61C275329F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55675" y="2801169"/>
            <a:ext cx="5339463" cy="3913057"/>
          </a:xfrm>
        </p:spPr>
        <p:txBody>
          <a:bodyPr vert="horz" lIns="109728" tIns="109728" rIns="109728" bIns="91440" rtlCol="0" anchor="t">
            <a:normAutofit fontScale="92500"/>
          </a:bodyPr>
          <a:lstStyle/>
          <a:p>
            <a:pPr marL="0" indent="0">
              <a:buNone/>
            </a:pPr>
            <a:r>
              <a:rPr lang="pl-PL" dirty="0" err="1">
                <a:latin typeface="Tahoma"/>
                <a:ea typeface="+mn-lt"/>
                <a:cs typeface="+mn-lt"/>
              </a:rPr>
              <a:t>aktywność</a:t>
            </a:r>
            <a:r>
              <a:rPr lang="pl-PL" dirty="0">
                <a:latin typeface="Tahoma"/>
                <a:ea typeface="+mn-lt"/>
                <a:cs typeface="+mn-lt"/>
              </a:rPr>
              <a:t> fizyczna, sen, racjonalne </a:t>
            </a:r>
            <a:r>
              <a:rPr lang="pl-PL" dirty="0" err="1">
                <a:latin typeface="Tahoma"/>
                <a:ea typeface="+mn-lt"/>
                <a:cs typeface="+mn-lt"/>
              </a:rPr>
              <a:t>odżywianie</a:t>
            </a:r>
            <a:r>
              <a:rPr lang="pl-PL" dirty="0">
                <a:latin typeface="Tahoma"/>
                <a:ea typeface="+mn-lt"/>
                <a:cs typeface="+mn-lt"/>
              </a:rPr>
              <a:t> się, higiena ciała, zachowanie </a:t>
            </a:r>
            <a:r>
              <a:rPr lang="pl-PL" dirty="0" err="1">
                <a:latin typeface="Tahoma"/>
                <a:ea typeface="+mn-lt"/>
                <a:cs typeface="+mn-lt"/>
              </a:rPr>
              <a:t>bezpieczeństwa</a:t>
            </a:r>
            <a:r>
              <a:rPr lang="pl-PL" dirty="0">
                <a:latin typeface="Tahoma"/>
                <a:ea typeface="+mn-lt"/>
                <a:cs typeface="+mn-lt"/>
              </a:rPr>
              <a:t>, </a:t>
            </a:r>
            <a:r>
              <a:rPr lang="pl-PL" dirty="0" err="1">
                <a:latin typeface="Tahoma"/>
                <a:ea typeface="+mn-lt"/>
                <a:cs typeface="+mn-lt"/>
              </a:rPr>
              <a:t>umiejętność</a:t>
            </a:r>
            <a:r>
              <a:rPr lang="pl-PL" dirty="0">
                <a:latin typeface="Tahoma"/>
                <a:ea typeface="+mn-lt"/>
                <a:cs typeface="+mn-lt"/>
              </a:rPr>
              <a:t> radzenia sobie ze stresem, rozwijanie pasji, relaks, podtrzymywanie kontaktów z rówieśnikami, dzielenie się z bliskimi swoimi trudnościami, budowanie poczucia własnej wartości</a:t>
            </a:r>
            <a:endParaRPr lang="pl-PL" dirty="0">
              <a:latin typeface="Tahoma"/>
              <a:ea typeface="Meiryo"/>
              <a:cs typeface="Tahoma"/>
            </a:endParaRPr>
          </a:p>
          <a:p>
            <a:endParaRPr lang="pl-PL" dirty="0">
              <a:ea typeface="Meiryo"/>
            </a:endParaRP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C1CED61D-E5B5-4B92-AC21-676A5A8175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30290" y="1847063"/>
            <a:ext cx="4146143" cy="787122"/>
          </a:xfrm>
        </p:spPr>
        <p:txBody>
          <a:bodyPr>
            <a:normAutofit/>
          </a:bodyPr>
          <a:lstStyle/>
          <a:p>
            <a:r>
              <a:rPr lang="pl-PL" sz="3200" dirty="0">
                <a:solidFill>
                  <a:srgbClr val="FF0000"/>
                </a:solidFill>
                <a:ea typeface="Meiryo"/>
              </a:rPr>
              <a:t>NALEŻY UNIKAĆ</a:t>
            </a: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1A9F19E8-F3F3-498B-A8B1-1F391ACEBF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00253" y="2799056"/>
            <a:ext cx="5281953" cy="3792244"/>
          </a:xfrm>
        </p:spPr>
        <p:txBody>
          <a:bodyPr vert="horz" lIns="109728" tIns="109728" rIns="109728" bIns="91440" rtlCol="0" anchor="t">
            <a:noAutofit/>
          </a:bodyPr>
          <a:lstStyle/>
          <a:p>
            <a:pPr marL="0" indent="0">
              <a:buNone/>
            </a:pPr>
            <a:r>
              <a:rPr lang="pl-PL" dirty="0">
                <a:latin typeface="Tahoma"/>
                <a:ea typeface="+mn-lt"/>
                <a:cs typeface="+mn-lt"/>
              </a:rPr>
              <a:t>brak aktywności fizycznej,</a:t>
            </a:r>
            <a:br>
              <a:rPr lang="pl-PL" dirty="0">
                <a:latin typeface="Tahoma"/>
                <a:ea typeface="+mn-lt"/>
                <a:cs typeface="+mn-lt"/>
              </a:rPr>
            </a:br>
            <a:r>
              <a:rPr lang="pl-PL" dirty="0">
                <a:latin typeface="Tahoma"/>
                <a:ea typeface="+mn-lt"/>
                <a:cs typeface="+mn-lt"/>
              </a:rPr>
              <a:t>nieprawidłowe </a:t>
            </a:r>
            <a:r>
              <a:rPr lang="pl-PL" dirty="0" err="1">
                <a:latin typeface="Tahoma"/>
                <a:ea typeface="+mn-lt"/>
                <a:cs typeface="+mn-lt"/>
              </a:rPr>
              <a:t>odżywianie</a:t>
            </a:r>
            <a:r>
              <a:rPr lang="pl-PL" dirty="0">
                <a:latin typeface="Tahoma"/>
                <a:ea typeface="+mn-lt"/>
                <a:cs typeface="+mn-lt"/>
              </a:rPr>
              <a:t> się,</a:t>
            </a:r>
            <a:br>
              <a:rPr lang="pl-PL" dirty="0">
                <a:latin typeface="Tahoma"/>
                <a:ea typeface="+mn-lt"/>
                <a:cs typeface="+mn-lt"/>
              </a:rPr>
            </a:br>
            <a:r>
              <a:rPr lang="pl-PL" dirty="0" err="1">
                <a:latin typeface="Tahoma"/>
                <a:ea typeface="+mn-lt"/>
                <a:cs typeface="+mn-lt"/>
              </a:rPr>
              <a:t>niewłaściwa</a:t>
            </a:r>
            <a:r>
              <a:rPr lang="pl-PL" dirty="0">
                <a:latin typeface="Tahoma"/>
                <a:ea typeface="+mn-lt"/>
                <a:cs typeface="+mn-lt"/>
              </a:rPr>
              <a:t> higiena, </a:t>
            </a:r>
            <a:r>
              <a:rPr lang="pl-PL" dirty="0" err="1">
                <a:latin typeface="Tahoma"/>
                <a:ea typeface="+mn-lt"/>
                <a:cs typeface="+mn-lt"/>
              </a:rPr>
              <a:t>używanie</a:t>
            </a:r>
            <a:r>
              <a:rPr lang="pl-PL" dirty="0">
                <a:latin typeface="Tahoma"/>
                <a:ea typeface="+mn-lt"/>
                <a:cs typeface="+mn-lt"/>
              </a:rPr>
              <a:t> substancji psychoaktywnych, </a:t>
            </a:r>
            <a:r>
              <a:rPr lang="pl-PL" dirty="0" err="1">
                <a:latin typeface="Tahoma"/>
                <a:ea typeface="+mn-lt"/>
                <a:cs typeface="+mn-lt"/>
              </a:rPr>
              <a:t>używek</a:t>
            </a:r>
            <a:r>
              <a:rPr lang="pl-PL" dirty="0">
                <a:latin typeface="Tahoma"/>
                <a:ea typeface="+mn-lt"/>
                <a:cs typeface="+mn-lt"/>
              </a:rPr>
              <a:t>,  e-papierosów, długi czas spędzany przed komputerem, brak kontaktów    z rówieśnikami, brak asertywności</a:t>
            </a:r>
            <a:endParaRPr lang="pl-PL" dirty="0">
              <a:latin typeface="Tahoma"/>
              <a:ea typeface="Tahoma"/>
              <a:cs typeface="Tahoma"/>
            </a:endParaRPr>
          </a:p>
          <a:p>
            <a:endParaRPr lang="pl-PL" dirty="0">
              <a:ea typeface="Meiryo"/>
            </a:endParaRPr>
          </a:p>
        </p:txBody>
      </p:sp>
    </p:spTree>
    <p:extLst>
      <p:ext uri="{BB962C8B-B14F-4D97-AF65-F5344CB8AC3E}">
        <p14:creationId xmlns:p14="http://schemas.microsoft.com/office/powerpoint/2010/main" val="4239359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91BD829-0173-45C7-A3E2-1C4AC36A1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7944" y="543687"/>
            <a:ext cx="9756112" cy="1046868"/>
          </a:xfrm>
        </p:spPr>
        <p:txBody>
          <a:bodyPr anchor="ctr">
            <a:normAutofit/>
          </a:bodyPr>
          <a:lstStyle/>
          <a:p>
            <a:pPr algn="ctr"/>
            <a:r>
              <a:rPr lang="pl-PL" u="sng" dirty="0">
                <a:solidFill>
                  <a:srgbClr val="00B050"/>
                </a:solidFill>
                <a:latin typeface="Lucida Bright"/>
                <a:ea typeface="Meiryo"/>
              </a:rPr>
              <a:t>KALAMBURY </a:t>
            </a:r>
            <a:r>
              <a:rPr lang="pl-PL" u="sng" dirty="0">
                <a:latin typeface="Lucida Bright"/>
                <a:ea typeface="Meiryo"/>
              </a:rPr>
              <a:t>- </a:t>
            </a:r>
            <a:r>
              <a:rPr lang="pl-PL" u="sng" dirty="0">
                <a:latin typeface="+mn-lt"/>
                <a:ea typeface="Meiryo"/>
              </a:rPr>
              <a:t>ćwiczenie</a:t>
            </a:r>
          </a:p>
        </p:txBody>
      </p:sp>
      <p:graphicFrame>
        <p:nvGraphicFramePr>
          <p:cNvPr id="5" name="Symbol zastępczy zawartości 2">
            <a:extLst>
              <a:ext uri="{FF2B5EF4-FFF2-40B4-BE49-F238E27FC236}">
                <a16:creationId xmlns:a16="http://schemas.microsoft.com/office/drawing/2014/main" id="{3BCCCF01-350B-4FA2-AE4D-1E01657DD2A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8207387"/>
              </p:ext>
            </p:extLst>
          </p:nvPr>
        </p:nvGraphicFramePr>
        <p:xfrm>
          <a:off x="713177" y="2165029"/>
          <a:ext cx="11069727" cy="43247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161360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4638F558-94DC-4CA1-A7F6-73F6FDC11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71" y="502020"/>
            <a:ext cx="6804582" cy="765952"/>
          </a:xfrm>
        </p:spPr>
        <p:txBody>
          <a:bodyPr anchor="b">
            <a:normAutofit/>
          </a:bodyPr>
          <a:lstStyle/>
          <a:p>
            <a:r>
              <a:rPr lang="pl-PL" sz="4000" b="1">
                <a:solidFill>
                  <a:srgbClr val="3A6E02"/>
                </a:solidFill>
                <a:latin typeface="Tahoma"/>
                <a:ea typeface="Tahoma"/>
                <a:cs typeface="Calibri Light"/>
              </a:rPr>
              <a:t>TAK/NIE </a:t>
            </a:r>
            <a:r>
              <a:rPr lang="pl-PL" sz="4000" b="1">
                <a:latin typeface="Tahoma"/>
                <a:ea typeface="Tahoma"/>
                <a:cs typeface="Calibri Light"/>
              </a:rPr>
              <a:t>- ćwiczenie</a:t>
            </a:r>
            <a:endParaRPr lang="pl-PL" sz="4000" b="1">
              <a:latin typeface="Tahoma"/>
              <a:ea typeface="Tahoma"/>
              <a:cs typeface="Tahoma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446FF58-2214-48B9-8013-8D47AE7C1F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320" y="1485744"/>
            <a:ext cx="6810432" cy="513096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pl-PL" sz="1600">
                <a:latin typeface="Tahoma"/>
                <a:ea typeface="Tahoma"/>
                <a:cs typeface="Tahoma"/>
              </a:rPr>
              <a:t>Uczniowie potwierdzają lub negują wypowiedź nauczyciela</a:t>
            </a:r>
          </a:p>
          <a:p>
            <a:pPr marL="0" indent="0">
              <a:buNone/>
            </a:pPr>
            <a:endParaRPr lang="pl-PL" sz="1600">
              <a:latin typeface="Tahoma"/>
              <a:ea typeface="Tahoma"/>
              <a:cs typeface="Tahoma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l-PL" sz="1600">
                <a:latin typeface="Tahoma"/>
                <a:ea typeface="Tahoma"/>
                <a:cs typeface="Tahoma"/>
              </a:rPr>
              <a:t>Nauczyciel: Jeżeli zdanie wypowiedziane przeze mnie będzie fałszywe, stójcie bez ruchu. Jeśli będę mówiła prawdę, podskoczcie dwa razy - formę odpowiedzi dostosowujemy do grupy/zajęć.</a:t>
            </a:r>
            <a:endParaRPr lang="en-US" sz="1600">
              <a:latin typeface="Tahoma"/>
              <a:ea typeface="Tahoma"/>
              <a:cs typeface="Tahoma"/>
            </a:endParaRPr>
          </a:p>
          <a:p>
            <a:pPr marL="971550" lvl="1" indent="-285750">
              <a:spcBef>
                <a:spcPts val="0"/>
              </a:spcBef>
              <a:buFont typeface="Arial"/>
              <a:buChar char="•"/>
            </a:pPr>
            <a:r>
              <a:rPr lang="pl-PL" sz="1600">
                <a:latin typeface="Tahoma"/>
                <a:ea typeface="Tahoma"/>
                <a:cs typeface="Tahoma"/>
              </a:rPr>
              <a:t>Zawsze należy myć ręce przed posiłkiem.</a:t>
            </a:r>
            <a:endParaRPr lang="en-US" sz="1600">
              <a:latin typeface="Tahoma"/>
              <a:ea typeface="Tahoma"/>
              <a:cs typeface="Tahoma"/>
            </a:endParaRPr>
          </a:p>
          <a:p>
            <a:pPr marL="971550" lvl="1" indent="-285750">
              <a:spcBef>
                <a:spcPts val="0"/>
              </a:spcBef>
              <a:buFont typeface="Arial"/>
              <a:buChar char="•"/>
            </a:pPr>
            <a:r>
              <a:rPr lang="pl-PL" sz="1600">
                <a:latin typeface="Tahoma"/>
                <a:ea typeface="Tahoma"/>
                <a:cs typeface="Tahoma"/>
              </a:rPr>
              <a:t>Powinniśmy spotykać się z przyjaciółmi/rówieśnikami.</a:t>
            </a:r>
            <a:endParaRPr lang="en-US" sz="1600">
              <a:latin typeface="Tahoma"/>
              <a:ea typeface="Tahoma"/>
              <a:cs typeface="Tahoma"/>
            </a:endParaRPr>
          </a:p>
          <a:p>
            <a:pPr marL="971550" lvl="1" indent="-285750">
              <a:spcBef>
                <a:spcPts val="0"/>
              </a:spcBef>
              <a:buFont typeface="Arial"/>
              <a:buChar char="•"/>
            </a:pPr>
            <a:r>
              <a:rPr lang="pl-PL" sz="1600">
                <a:latin typeface="Tahoma"/>
                <a:ea typeface="Tahoma"/>
                <a:cs typeface="Tahoma"/>
              </a:rPr>
              <a:t>Owoce i warzywa nie zawierają żadnych witamin.</a:t>
            </a:r>
            <a:endParaRPr lang="en-US" sz="1600">
              <a:latin typeface="Tahoma"/>
              <a:ea typeface="Tahoma"/>
              <a:cs typeface="Tahoma"/>
            </a:endParaRPr>
          </a:p>
          <a:p>
            <a:pPr marL="971550" lvl="1" indent="-285750">
              <a:spcBef>
                <a:spcPts val="0"/>
              </a:spcBef>
              <a:buFont typeface="Arial"/>
              <a:buChar char="•"/>
            </a:pPr>
            <a:r>
              <a:rPr lang="pl-PL" sz="1600">
                <a:latin typeface="Tahoma"/>
                <a:ea typeface="Tahoma"/>
                <a:cs typeface="Tahoma"/>
              </a:rPr>
              <a:t>Trzeba rezerwować sobie czas na relaks i odpoczynek by regenerować swoje siły</a:t>
            </a:r>
            <a:endParaRPr lang="en-US" sz="1600">
              <a:latin typeface="Tahoma"/>
              <a:ea typeface="Tahoma"/>
              <a:cs typeface="Tahoma"/>
            </a:endParaRPr>
          </a:p>
          <a:p>
            <a:pPr marL="971550" lvl="1" indent="-285750">
              <a:spcBef>
                <a:spcPts val="0"/>
              </a:spcBef>
              <a:buFont typeface="Arial"/>
              <a:buChar char="•"/>
            </a:pPr>
            <a:r>
              <a:rPr lang="pl-PL" sz="1600">
                <a:latin typeface="Tahoma"/>
                <a:ea typeface="Tahoma"/>
                <a:cs typeface="Tahoma"/>
              </a:rPr>
              <a:t>Sen jest niepotrzebny (do utrzymania zdrowia wystarczy 4-5 h snu)</a:t>
            </a:r>
            <a:endParaRPr lang="en-US" sz="1600">
              <a:latin typeface="Tahoma"/>
              <a:ea typeface="Tahoma"/>
              <a:cs typeface="Tahoma"/>
            </a:endParaRPr>
          </a:p>
          <a:p>
            <a:pPr marL="971550" lvl="1" indent="-285750">
              <a:spcBef>
                <a:spcPts val="0"/>
              </a:spcBef>
              <a:buFont typeface="Arial"/>
              <a:buChar char="•"/>
            </a:pPr>
            <a:r>
              <a:rPr lang="pl-PL" sz="1600">
                <a:latin typeface="Tahoma"/>
                <a:ea typeface="Tahoma"/>
                <a:cs typeface="Tahoma"/>
              </a:rPr>
              <a:t>Spędzanie kilku godzin przed komputerem/telefonem (i.in.) wpływa pozytywnie na zdrowie.</a:t>
            </a:r>
            <a:endParaRPr lang="en-US" sz="1600">
              <a:latin typeface="Tahoma"/>
              <a:ea typeface="Tahoma"/>
              <a:cs typeface="Tahoma"/>
            </a:endParaRPr>
          </a:p>
          <a:p>
            <a:pPr marL="971550" lvl="1" indent="-285750">
              <a:spcBef>
                <a:spcPts val="0"/>
              </a:spcBef>
              <a:buFont typeface="Arial"/>
              <a:buChar char="•"/>
            </a:pPr>
            <a:r>
              <a:rPr lang="pl-PL" sz="1600">
                <a:latin typeface="Tahoma"/>
                <a:ea typeface="Tahoma"/>
                <a:cs typeface="Tahoma"/>
              </a:rPr>
              <a:t>Dzieci w wieku od 6-12 lat powinny spać ok 10h na dobę. Dzieci powyżej 12 lat ok 8h na dobę.</a:t>
            </a:r>
            <a:endParaRPr lang="en-US" sz="1600">
              <a:latin typeface="Tahoma"/>
              <a:ea typeface="Tahoma"/>
              <a:cs typeface="Tahoma"/>
            </a:endParaRPr>
          </a:p>
          <a:p>
            <a:pPr marL="971550" lvl="1" indent="-285750">
              <a:spcBef>
                <a:spcPts val="0"/>
              </a:spcBef>
              <a:buFont typeface="Arial"/>
              <a:buChar char="•"/>
            </a:pPr>
            <a:r>
              <a:rPr lang="pl-PL" sz="1600">
                <a:latin typeface="Tahoma"/>
                <a:ea typeface="Tahoma"/>
                <a:cs typeface="Tahoma"/>
              </a:rPr>
              <a:t>Warto dzielić się swoimi zmartwieniami np. Z rodziną, przyjaciółmi.</a:t>
            </a:r>
            <a:endParaRPr lang="en-US" sz="1600">
              <a:latin typeface="Tahoma"/>
              <a:ea typeface="Tahoma"/>
              <a:cs typeface="Tahoma"/>
            </a:endParaRPr>
          </a:p>
          <a:p>
            <a:pPr marL="971550" lvl="1" indent="-285750">
              <a:spcBef>
                <a:spcPts val="0"/>
              </a:spcBef>
              <a:buFont typeface="Arial"/>
              <a:buChar char="•"/>
            </a:pPr>
            <a:r>
              <a:rPr lang="pl-PL" sz="1600">
                <a:latin typeface="Tahoma"/>
                <a:ea typeface="Tahoma"/>
                <a:cs typeface="Tahoma"/>
              </a:rPr>
              <a:t>Stosowanie używek (np. alkohol, papierosy) wpływa niekorzystnie na zdrowie.</a:t>
            </a:r>
            <a:endParaRPr lang="en-US" sz="1600">
              <a:latin typeface="Tahoma"/>
              <a:ea typeface="Tahoma"/>
              <a:cs typeface="Tahoma"/>
            </a:endParaRPr>
          </a:p>
          <a:p>
            <a:pPr marL="971550" lvl="1" indent="-285750">
              <a:spcBef>
                <a:spcPts val="0"/>
              </a:spcBef>
              <a:buFont typeface="Arial"/>
              <a:buChar char="•"/>
            </a:pPr>
            <a:r>
              <a:rPr lang="pl-PL" sz="1600">
                <a:latin typeface="Tahoma"/>
                <a:ea typeface="Tahoma"/>
                <a:cs typeface="Tahoma"/>
              </a:rPr>
              <a:t>W walce ze stresem skuteczne są także różne metody relaksacji.</a:t>
            </a:r>
            <a:endParaRPr lang="en-US" sz="1600">
              <a:latin typeface="Tahoma"/>
              <a:ea typeface="Tahoma"/>
              <a:cs typeface="Tahoma"/>
            </a:endParaRPr>
          </a:p>
          <a:p>
            <a:pPr marL="971550" lvl="1" indent="-285750">
              <a:spcBef>
                <a:spcPts val="0"/>
              </a:spcBef>
              <a:buFont typeface="Arial"/>
              <a:buChar char="•"/>
            </a:pPr>
            <a:r>
              <a:rPr lang="pl-PL" sz="1600">
                <a:latin typeface="Tahoma"/>
                <a:ea typeface="Tahoma"/>
                <a:cs typeface="Tahoma"/>
              </a:rPr>
              <a:t>Codziennie potrzebujemy ruchu na świeżym powietrzu min 30 min.</a:t>
            </a:r>
            <a:endParaRPr lang="en-US" sz="1600">
              <a:latin typeface="Tahoma"/>
              <a:ea typeface="Tahoma"/>
              <a:cs typeface="Tahoma"/>
            </a:endParaRPr>
          </a:p>
          <a:p>
            <a:pPr marL="971550" lvl="1" indent="-285750">
              <a:spcBef>
                <a:spcPts val="0"/>
              </a:spcBef>
              <a:buFont typeface="Arial"/>
              <a:buChar char="•"/>
            </a:pPr>
            <a:r>
              <a:rPr lang="pl-PL" sz="1600">
                <a:latin typeface="Tahoma"/>
                <a:ea typeface="Tahoma"/>
                <a:cs typeface="Tahoma"/>
              </a:rPr>
              <a:t>Owoce i warzywa - to bogate źródło witamin.</a:t>
            </a:r>
            <a:endParaRPr lang="en-US" sz="1600">
              <a:latin typeface="Tahoma"/>
              <a:ea typeface="Tahoma"/>
              <a:cs typeface="Tahoma"/>
            </a:endParaRPr>
          </a:p>
          <a:p>
            <a:pPr marL="0" indent="0">
              <a:buNone/>
            </a:pPr>
            <a:endParaRPr lang="pl-PL" sz="1600">
              <a:latin typeface="Tahoma"/>
              <a:ea typeface="Tahoma"/>
              <a:cs typeface="Tahoma"/>
            </a:endParaRPr>
          </a:p>
          <a:p>
            <a:endParaRPr lang="pl-PL" sz="1600">
              <a:latin typeface="Tahoma"/>
              <a:ea typeface="Tahoma"/>
              <a:cs typeface="Tahoma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004738A-9D34-43E8-97D2-CA0EED4F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5"/>
            <a:ext cx="4092521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8B8D07F-F13E-443E-BA68-2D26672D7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"/>
            <a:ext cx="4092521" cy="6400369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813A4FA-24A5-41ED-A534-3807D1B2F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2"/>
            <a:ext cx="4068667" cy="640038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3944F27-CA70-4E84-A51A-E6BF89558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10"/>
            <a:ext cx="3611467" cy="68579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4">
            <a:extLst>
              <a:ext uri="{FF2B5EF4-FFF2-40B4-BE49-F238E27FC236}">
                <a16:creationId xmlns:a16="http://schemas.microsoft.com/office/drawing/2014/main" id="{394F1624-17F2-4314-A1C8-7E93FAA27F9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r="-1" b="511"/>
          <a:stretch/>
        </p:blipFill>
        <p:spPr>
          <a:xfrm>
            <a:off x="7075967" y="1941096"/>
            <a:ext cx="4170530" cy="300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7442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Klucze do domu">
            <a:extLst>
              <a:ext uri="{FF2B5EF4-FFF2-40B4-BE49-F238E27FC236}">
                <a16:creationId xmlns:a16="http://schemas.microsoft.com/office/drawing/2014/main" id="{6E823F99-72C0-4DEB-88A7-922B6B83A54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10251" r="-2" b="547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3E6C15B0-9B2C-4904-9BE4-806FDCC23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1346268"/>
            <a:ext cx="5618431" cy="3285207"/>
          </a:xfrm>
        </p:spPr>
        <p:txBody>
          <a:bodyPr vert="horz" lIns="109728" tIns="109728" rIns="109728" bIns="91440" rtlCol="0" anchor="b"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4200">
                <a:solidFill>
                  <a:schemeClr val="bg1"/>
                </a:solidFill>
              </a:rPr>
              <a:t>Do wykonania w domu lub podczas lekcji wychowawczej</a:t>
            </a:r>
          </a:p>
        </p:txBody>
      </p:sp>
    </p:spTree>
    <p:extLst>
      <p:ext uri="{BB962C8B-B14F-4D97-AF65-F5344CB8AC3E}">
        <p14:creationId xmlns:p14="http://schemas.microsoft.com/office/powerpoint/2010/main" val="22225916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A4C2E4C-AF03-441B-B5E8-DFBC78F00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982" y="1105232"/>
            <a:ext cx="3674903" cy="5356103"/>
          </a:xfrm>
        </p:spPr>
        <p:txBody>
          <a:bodyPr anchor="ctr">
            <a:normAutofit/>
          </a:bodyPr>
          <a:lstStyle/>
          <a:p>
            <a:pPr>
              <a:lnSpc>
                <a:spcPct val="120000"/>
              </a:lnSpc>
            </a:pPr>
            <a:r>
              <a:rPr lang="pl-PL" sz="4400" dirty="0">
                <a:solidFill>
                  <a:schemeClr val="accent6">
                    <a:lumMod val="75000"/>
                  </a:schemeClr>
                </a:solidFill>
                <a:latin typeface="Tahoma"/>
                <a:ea typeface="+mj-lt"/>
                <a:cs typeface="+mj-lt"/>
              </a:rPr>
              <a:t>MAPA TALENTÓW </a:t>
            </a:r>
            <a:r>
              <a:rPr lang="pl-PL" sz="4000" dirty="0">
                <a:solidFill>
                  <a:schemeClr val="accent6">
                    <a:lumMod val="75000"/>
                  </a:schemeClr>
                </a:solidFill>
                <a:latin typeface="Tahoma"/>
                <a:ea typeface="+mj-lt"/>
                <a:cs typeface="+mj-lt"/>
              </a:rPr>
              <a:t>I PASJI</a:t>
            </a:r>
            <a:br>
              <a:rPr lang="pl-PL" sz="3600" dirty="0">
                <a:latin typeface="Tahoma"/>
                <a:ea typeface="+mj-lt"/>
                <a:cs typeface="+mj-lt"/>
              </a:rPr>
            </a:br>
            <a:r>
              <a:rPr lang="pl-PL" sz="2200" b="0" dirty="0">
                <a:solidFill>
                  <a:srgbClr val="404040"/>
                </a:solidFill>
                <a:latin typeface="Tahoma"/>
                <a:ea typeface="+mj-lt"/>
                <a:cs typeface="+mj-lt"/>
              </a:rPr>
              <a:t>Metoda wspiera rozw</a:t>
            </a:r>
            <a:r>
              <a:rPr lang="pl-PL" sz="2000" b="0" dirty="0">
                <a:solidFill>
                  <a:srgbClr val="404040"/>
                </a:solidFill>
                <a:latin typeface="Tahoma"/>
                <a:ea typeface="+mj-lt"/>
                <a:cs typeface="+mj-lt"/>
              </a:rPr>
              <a:t>ój</a:t>
            </a:r>
            <a:r>
              <a:rPr lang="pl-PL" sz="2200" b="0" dirty="0">
                <a:solidFill>
                  <a:srgbClr val="404040"/>
                </a:solidFill>
                <a:latin typeface="Tahoma"/>
                <a:ea typeface="+mj-lt"/>
                <a:cs typeface="+mj-lt"/>
              </a:rPr>
              <a:t> </a:t>
            </a:r>
            <a:r>
              <a:rPr lang="pl-PL" sz="2200" b="0" dirty="0" err="1">
                <a:solidFill>
                  <a:srgbClr val="404040"/>
                </a:solidFill>
                <a:latin typeface="Tahoma"/>
                <a:ea typeface="+mj-lt"/>
                <a:cs typeface="+mj-lt"/>
              </a:rPr>
              <a:t>samoświadomości</a:t>
            </a:r>
            <a:r>
              <a:rPr lang="pl-PL" sz="2200" b="0" dirty="0">
                <a:solidFill>
                  <a:srgbClr val="404040"/>
                </a:solidFill>
                <a:latin typeface="Tahoma"/>
                <a:ea typeface="+mj-lt"/>
                <a:cs typeface="+mj-lt"/>
              </a:rPr>
              <a:t> </a:t>
            </a:r>
            <a:br>
              <a:rPr lang="pl-PL" sz="2200" b="0" dirty="0">
                <a:solidFill>
                  <a:srgbClr val="404040"/>
                </a:solidFill>
                <a:latin typeface="Tahoma"/>
                <a:ea typeface="+mj-lt"/>
                <a:cs typeface="+mj-lt"/>
              </a:rPr>
            </a:br>
            <a:r>
              <a:rPr lang="pl-PL" sz="2200" b="0" dirty="0">
                <a:solidFill>
                  <a:srgbClr val="404040"/>
                </a:solidFill>
                <a:latin typeface="Tahoma"/>
                <a:ea typeface="+mj-lt"/>
                <a:cs typeface="+mj-lt"/>
              </a:rPr>
              <a:t>i </a:t>
            </a:r>
            <a:r>
              <a:rPr lang="pl-PL" sz="2200" b="0" dirty="0" err="1">
                <a:solidFill>
                  <a:srgbClr val="404040"/>
                </a:solidFill>
                <a:latin typeface="Tahoma"/>
                <a:ea typeface="+mj-lt"/>
                <a:cs typeface="+mj-lt"/>
              </a:rPr>
              <a:t>refleksyjności</a:t>
            </a:r>
            <a:r>
              <a:rPr lang="pl-PL" sz="2200" b="0" dirty="0">
                <a:solidFill>
                  <a:srgbClr val="404040"/>
                </a:solidFill>
                <a:latin typeface="Tahoma"/>
                <a:ea typeface="+mj-lt"/>
                <a:cs typeface="+mj-lt"/>
              </a:rPr>
              <a:t> u dzieci </a:t>
            </a:r>
            <a:br>
              <a:rPr lang="pl-PL" sz="2200" b="0" dirty="0">
                <a:solidFill>
                  <a:srgbClr val="404040"/>
                </a:solidFill>
                <a:latin typeface="Tahoma"/>
                <a:ea typeface="+mj-lt"/>
                <a:cs typeface="+mj-lt"/>
              </a:rPr>
            </a:br>
            <a:r>
              <a:rPr lang="pl-PL" sz="2200" b="0" dirty="0">
                <a:solidFill>
                  <a:srgbClr val="404040"/>
                </a:solidFill>
                <a:latin typeface="Tahoma"/>
                <a:ea typeface="+mj-lt"/>
                <a:cs typeface="+mj-lt"/>
              </a:rPr>
              <a:t>i </a:t>
            </a:r>
            <a:r>
              <a:rPr lang="pl-PL" sz="2200" b="0" dirty="0" err="1">
                <a:solidFill>
                  <a:srgbClr val="404040"/>
                </a:solidFill>
                <a:latin typeface="Tahoma"/>
                <a:ea typeface="+mj-lt"/>
                <a:cs typeface="+mj-lt"/>
              </a:rPr>
              <a:t>młodzieży</a:t>
            </a:r>
            <a:r>
              <a:rPr lang="pl-PL" sz="2200" b="0" dirty="0">
                <a:solidFill>
                  <a:srgbClr val="404040"/>
                </a:solidFill>
                <a:latin typeface="Tahoma"/>
                <a:ea typeface="+mj-lt"/>
                <a:cs typeface="+mj-lt"/>
              </a:rPr>
              <a:t> oraz wzmacnia poczucie własnej </a:t>
            </a:r>
            <a:r>
              <a:rPr lang="pl-PL" sz="2200" b="0" dirty="0" err="1">
                <a:solidFill>
                  <a:srgbClr val="404040"/>
                </a:solidFill>
                <a:latin typeface="Tahoma"/>
                <a:ea typeface="+mj-lt"/>
                <a:cs typeface="+mj-lt"/>
              </a:rPr>
              <a:t>wartości</a:t>
            </a:r>
            <a:r>
              <a:rPr lang="pl-PL" sz="1500" b="0" dirty="0">
                <a:solidFill>
                  <a:srgbClr val="404040"/>
                </a:solidFill>
                <a:latin typeface="Tahoma"/>
                <a:ea typeface="+mj-lt"/>
                <a:cs typeface="+mj-lt"/>
              </a:rPr>
              <a:t>.</a:t>
            </a:r>
            <a:r>
              <a:rPr lang="pl-PL" sz="1500" b="0" dirty="0">
                <a:solidFill>
                  <a:srgbClr val="404040"/>
                </a:solidFill>
                <a:ea typeface="+mj-lt"/>
                <a:cs typeface="+mj-lt"/>
              </a:rPr>
              <a:t> </a:t>
            </a:r>
            <a:endParaRPr lang="pl-PL" sz="1500" dirty="0">
              <a:solidFill>
                <a:srgbClr val="404040"/>
              </a:solidFill>
              <a:ea typeface="Meiryo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2C633BA-2239-40B6-B0BC-A37B008B29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2642" y="400742"/>
            <a:ext cx="6599656" cy="6060593"/>
          </a:xfrm>
        </p:spPr>
        <p:txBody>
          <a:bodyPr vert="horz" lIns="109728" tIns="109728" rIns="109728" bIns="91440" rtlCol="0" anchor="ctr">
            <a:normAutofit/>
          </a:bodyPr>
          <a:lstStyle/>
          <a:p>
            <a:r>
              <a:rPr lang="pl-PL" sz="2800" dirty="0">
                <a:latin typeface="Tahoma"/>
                <a:ea typeface="+mn-lt"/>
                <a:cs typeface="+mn-lt"/>
              </a:rPr>
              <a:t>Stwórzcie na </a:t>
            </a:r>
            <a:r>
              <a:rPr lang="pl-PL" sz="2800" dirty="0" err="1">
                <a:latin typeface="Tahoma"/>
                <a:ea typeface="+mn-lt"/>
                <a:cs typeface="+mn-lt"/>
              </a:rPr>
              <a:t>dużej</a:t>
            </a:r>
            <a:r>
              <a:rPr lang="pl-PL" sz="2800" dirty="0">
                <a:latin typeface="Tahoma"/>
                <a:ea typeface="+mn-lt"/>
                <a:cs typeface="+mn-lt"/>
              </a:rPr>
              <a:t> kartce A3/zeszycie ̨ </a:t>
            </a:r>
            <a:r>
              <a:rPr lang="pl-PL" sz="2800" dirty="0" err="1">
                <a:latin typeface="Tahoma"/>
                <a:ea typeface="+mn-lt"/>
                <a:cs typeface="+mn-lt"/>
              </a:rPr>
              <a:t>mapę̨</a:t>
            </a:r>
            <a:r>
              <a:rPr lang="pl-PL" sz="2800" dirty="0">
                <a:latin typeface="Tahoma"/>
                <a:ea typeface="+mn-lt"/>
                <a:cs typeface="+mn-lt"/>
              </a:rPr>
              <a:t> talentów i pasji </a:t>
            </a:r>
            <a:r>
              <a:rPr lang="pl-PL" sz="2800" dirty="0" err="1">
                <a:latin typeface="Tahoma"/>
                <a:ea typeface="+mn-lt"/>
                <a:cs typeface="+mn-lt"/>
              </a:rPr>
              <a:t>odpowiadając</a:t>
            </a:r>
            <a:r>
              <a:rPr lang="pl-PL" sz="2800" dirty="0">
                <a:latin typeface="Tahoma"/>
                <a:ea typeface="+mn-lt"/>
                <a:cs typeface="+mn-lt"/>
              </a:rPr>
              <a:t> sobie na pytania.</a:t>
            </a:r>
          </a:p>
          <a:p>
            <a:endParaRPr lang="pl-PL" sz="2800" dirty="0">
              <a:latin typeface="Tahoma"/>
              <a:ea typeface="+mn-lt"/>
              <a:cs typeface="+mn-lt"/>
            </a:endParaRPr>
          </a:p>
          <a:p>
            <a:r>
              <a:rPr lang="pl-PL" sz="2800" dirty="0">
                <a:solidFill>
                  <a:schemeClr val="accent2">
                    <a:lumMod val="75000"/>
                  </a:schemeClr>
                </a:solidFill>
                <a:latin typeface="Tahoma"/>
                <a:ea typeface="+mn-lt"/>
                <a:cs typeface="+mn-lt"/>
              </a:rPr>
              <a:t> 1. Co </a:t>
            </a:r>
            <a:r>
              <a:rPr lang="pl-PL" sz="2800" dirty="0" err="1">
                <a:solidFill>
                  <a:schemeClr val="accent2">
                    <a:lumMod val="75000"/>
                  </a:schemeClr>
                </a:solidFill>
                <a:latin typeface="Tahoma"/>
                <a:ea typeface="+mn-lt"/>
                <a:cs typeface="+mn-lt"/>
              </a:rPr>
              <a:t>uważam</a:t>
            </a:r>
            <a:r>
              <a:rPr lang="pl-PL" sz="2800" dirty="0">
                <a:solidFill>
                  <a:schemeClr val="accent2">
                    <a:lumMod val="75000"/>
                  </a:schemeClr>
                </a:solidFill>
                <a:latin typeface="Tahoma"/>
                <a:ea typeface="+mn-lt"/>
                <a:cs typeface="+mn-lt"/>
              </a:rPr>
              <a:t> za swój talent?</a:t>
            </a:r>
          </a:p>
          <a:p>
            <a:r>
              <a:rPr lang="pl-PL" sz="2800" dirty="0">
                <a:solidFill>
                  <a:schemeClr val="accent2">
                    <a:lumMod val="75000"/>
                  </a:schemeClr>
                </a:solidFill>
                <a:latin typeface="Tahoma"/>
                <a:ea typeface="+mn-lt"/>
                <a:cs typeface="+mn-lt"/>
              </a:rPr>
              <a:t> 2. Co jest </a:t>
            </a:r>
            <a:r>
              <a:rPr lang="pl-PL" sz="2800" dirty="0" err="1">
                <a:solidFill>
                  <a:schemeClr val="accent2">
                    <a:lumMod val="75000"/>
                  </a:schemeClr>
                </a:solidFill>
                <a:latin typeface="Tahoma"/>
                <a:ea typeface="+mn-lt"/>
                <a:cs typeface="+mn-lt"/>
              </a:rPr>
              <a:t>moją</a:t>
            </a:r>
            <a:r>
              <a:rPr lang="pl-PL" sz="2800" dirty="0">
                <a:solidFill>
                  <a:schemeClr val="accent2">
                    <a:lumMod val="75000"/>
                  </a:schemeClr>
                </a:solidFill>
                <a:latin typeface="Tahoma"/>
                <a:ea typeface="+mn-lt"/>
                <a:cs typeface="+mn-lt"/>
              </a:rPr>
              <a:t> </a:t>
            </a:r>
            <a:r>
              <a:rPr lang="pl-PL" sz="2800" dirty="0" err="1">
                <a:solidFill>
                  <a:schemeClr val="accent2">
                    <a:lumMod val="75000"/>
                  </a:schemeClr>
                </a:solidFill>
                <a:latin typeface="Tahoma"/>
                <a:ea typeface="+mn-lt"/>
                <a:cs typeface="+mn-lt"/>
              </a:rPr>
              <a:t>pasją</a:t>
            </a:r>
            <a:r>
              <a:rPr lang="pl-PL" sz="2800" dirty="0">
                <a:solidFill>
                  <a:schemeClr val="accent2">
                    <a:lumMod val="75000"/>
                  </a:schemeClr>
                </a:solidFill>
                <a:latin typeface="Tahoma"/>
                <a:ea typeface="+mn-lt"/>
                <a:cs typeface="+mn-lt"/>
              </a:rPr>
              <a:t>? </a:t>
            </a:r>
          </a:p>
          <a:p>
            <a:r>
              <a:rPr lang="pl-PL" sz="2800" dirty="0">
                <a:solidFill>
                  <a:schemeClr val="accent2">
                    <a:lumMod val="75000"/>
                  </a:schemeClr>
                </a:solidFill>
                <a:latin typeface="Tahoma"/>
                <a:ea typeface="+mn-lt"/>
                <a:cs typeface="+mn-lt"/>
              </a:rPr>
              <a:t> 3. Co ostatnio </a:t>
            </a:r>
            <a:r>
              <a:rPr lang="pl-PL" sz="2800" dirty="0" err="1">
                <a:solidFill>
                  <a:schemeClr val="accent2">
                    <a:lumMod val="75000"/>
                  </a:schemeClr>
                </a:solidFill>
                <a:latin typeface="Tahoma"/>
                <a:ea typeface="+mn-lt"/>
                <a:cs typeface="+mn-lt"/>
              </a:rPr>
              <a:t>wyjątkowo</a:t>
            </a:r>
            <a:r>
              <a:rPr lang="pl-PL" sz="2800" dirty="0">
                <a:solidFill>
                  <a:schemeClr val="accent2">
                    <a:lumMod val="75000"/>
                  </a:schemeClr>
                </a:solidFill>
                <a:latin typeface="Tahoma"/>
                <a:ea typeface="+mn-lt"/>
                <a:cs typeface="+mn-lt"/>
              </a:rPr>
              <a:t> dobrze mi </a:t>
            </a:r>
            <a:r>
              <a:rPr lang="pl-PL" sz="2800" dirty="0" err="1">
                <a:solidFill>
                  <a:schemeClr val="accent2">
                    <a:lumMod val="75000"/>
                  </a:schemeClr>
                </a:solidFill>
                <a:latin typeface="Tahoma"/>
                <a:ea typeface="+mn-lt"/>
                <a:cs typeface="+mn-lt"/>
              </a:rPr>
              <a:t>się̨</a:t>
            </a:r>
            <a:r>
              <a:rPr lang="pl-PL" sz="2800" dirty="0">
                <a:solidFill>
                  <a:schemeClr val="accent2">
                    <a:lumMod val="75000"/>
                  </a:schemeClr>
                </a:solidFill>
                <a:latin typeface="Tahoma"/>
                <a:ea typeface="+mn-lt"/>
                <a:cs typeface="+mn-lt"/>
              </a:rPr>
              <a:t> udało?</a:t>
            </a:r>
            <a:endParaRPr lang="pl-PL" sz="2800" dirty="0">
              <a:solidFill>
                <a:schemeClr val="accent2">
                  <a:lumMod val="75000"/>
                </a:schemeClr>
              </a:solidFill>
              <a:latin typeface="Tahoma"/>
              <a:ea typeface="Meiryo"/>
              <a:cs typeface="Tahoma"/>
            </a:endParaRPr>
          </a:p>
          <a:p>
            <a:endParaRPr lang="pl-PL" sz="2800" dirty="0">
              <a:ea typeface="Meiryo"/>
            </a:endParaRPr>
          </a:p>
        </p:txBody>
      </p:sp>
    </p:spTree>
    <p:extLst>
      <p:ext uri="{BB962C8B-B14F-4D97-AF65-F5344CB8AC3E}">
        <p14:creationId xmlns:p14="http://schemas.microsoft.com/office/powerpoint/2010/main" val="1985392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4C09903-E0DD-44E0-B54A-EAFAF665E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674" y="442220"/>
            <a:ext cx="9173137" cy="1345269"/>
          </a:xfrm>
        </p:spPr>
        <p:txBody>
          <a:bodyPr>
            <a:normAutofit/>
          </a:bodyPr>
          <a:lstStyle/>
          <a:p>
            <a:pPr algn="ctr"/>
            <a:r>
              <a:rPr lang="pl-PL">
                <a:solidFill>
                  <a:srgbClr val="00B050"/>
                </a:solidFill>
                <a:latin typeface="Tahoma"/>
                <a:ea typeface="+mj-lt"/>
                <a:cs typeface="+mj-lt"/>
              </a:rPr>
              <a:t>DZIENNIK WDZIĘCZNOŚCI</a:t>
            </a:r>
            <a:br>
              <a:rPr lang="pl-PL">
                <a:latin typeface="Tahoma"/>
                <a:ea typeface="+mj-lt"/>
                <a:cs typeface="+mj-lt"/>
              </a:rPr>
            </a:br>
            <a:r>
              <a:rPr lang="pl-PL" sz="2200" b="0">
                <a:latin typeface="Tahoma"/>
                <a:ea typeface="+mj-lt"/>
                <a:cs typeface="+mj-lt"/>
              </a:rPr>
              <a:t>Dziennik </a:t>
            </a:r>
            <a:r>
              <a:rPr lang="pl-PL" sz="2200" b="0" err="1">
                <a:latin typeface="Tahoma"/>
                <a:ea typeface="+mj-lt"/>
                <a:cs typeface="+mj-lt"/>
              </a:rPr>
              <a:t>wdzięczności</a:t>
            </a:r>
            <a:r>
              <a:rPr lang="pl-PL" sz="2200" b="0">
                <a:latin typeface="Tahoma"/>
                <a:ea typeface="+mj-lt"/>
                <a:cs typeface="+mj-lt"/>
              </a:rPr>
              <a:t> to forma wspierania zdrowia psychicznego poprzez pracę nad rozwojem </a:t>
            </a:r>
            <a:r>
              <a:rPr lang="pl-PL" sz="2200" b="0" err="1">
                <a:latin typeface="Tahoma"/>
                <a:ea typeface="+mj-lt"/>
                <a:cs typeface="+mj-lt"/>
              </a:rPr>
              <a:t>wewnętrznym</a:t>
            </a:r>
            <a:r>
              <a:rPr lang="pl-PL" sz="2200" b="0">
                <a:latin typeface="Tahoma"/>
                <a:ea typeface="+mj-lt"/>
                <a:cs typeface="+mj-lt"/>
              </a:rPr>
              <a:t>.</a:t>
            </a:r>
            <a:endParaRPr lang="pl-PL" sz="2200">
              <a:solidFill>
                <a:schemeClr val="accent4">
                  <a:lumMod val="75000"/>
                </a:schemeClr>
              </a:solidFill>
              <a:latin typeface="Tahoma"/>
              <a:ea typeface="Meiryo"/>
              <a:cs typeface="Tahoma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7FA66E6-2307-474C-B7EE-72645FB997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6920" y="2154126"/>
            <a:ext cx="10682758" cy="4197842"/>
          </a:xfrm>
        </p:spPr>
        <p:txBody>
          <a:bodyPr vert="horz" lIns="109728" tIns="109728" rIns="109728" bIns="91440" rtlCol="0" anchor="t">
            <a:normAutofit/>
          </a:bodyPr>
          <a:lstStyle/>
          <a:p>
            <a:r>
              <a:rPr lang="pl-PL" sz="2400" dirty="0">
                <a:latin typeface="Tahoma"/>
                <a:ea typeface="+mn-lt"/>
                <a:cs typeface="+mn-lt"/>
              </a:rPr>
              <a:t>Metoda ta wymaga stworzenia dziennika – można dowolnie ozdobić.</a:t>
            </a:r>
          </a:p>
          <a:p>
            <a:r>
              <a:rPr lang="pl-PL" sz="2400" dirty="0">
                <a:latin typeface="Tahoma"/>
                <a:ea typeface="+mn-lt"/>
                <a:cs typeface="+mn-lt"/>
              </a:rPr>
              <a:t>W zeszycie na koniec dnia </a:t>
            </a:r>
            <a:r>
              <a:rPr lang="pl-PL" sz="2400" dirty="0" err="1">
                <a:latin typeface="Tahoma"/>
                <a:ea typeface="+mn-lt"/>
                <a:cs typeface="+mn-lt"/>
              </a:rPr>
              <a:t>należy</a:t>
            </a:r>
            <a:r>
              <a:rPr lang="pl-PL" sz="2400" dirty="0">
                <a:latin typeface="Tahoma"/>
                <a:ea typeface="+mn-lt"/>
                <a:cs typeface="+mn-lt"/>
              </a:rPr>
              <a:t> odpowiedzieć sobie na pytania: </a:t>
            </a:r>
            <a:endParaRPr lang="pl-PL" sz="2400" dirty="0">
              <a:solidFill>
                <a:srgbClr val="404040"/>
              </a:solidFill>
              <a:latin typeface="Tahoma"/>
              <a:ea typeface="+mn-lt"/>
              <a:cs typeface="+mn-lt"/>
            </a:endParaRPr>
          </a:p>
          <a:p>
            <a:r>
              <a:rPr lang="pl-PL" sz="2600" b="1" dirty="0">
                <a:solidFill>
                  <a:schemeClr val="accent6">
                    <a:lumMod val="75000"/>
                  </a:schemeClr>
                </a:solidFill>
                <a:latin typeface="Tahoma"/>
                <a:ea typeface="+mn-lt"/>
                <a:cs typeface="+mn-lt"/>
              </a:rPr>
              <a:t>1. Co dobrego mnie dzisiaj spotkało? </a:t>
            </a:r>
            <a:endParaRPr lang="pl-PL" sz="2600" dirty="0">
              <a:solidFill>
                <a:schemeClr val="accent6">
                  <a:lumMod val="75000"/>
                </a:schemeClr>
              </a:solidFill>
              <a:ea typeface="Meiryo"/>
            </a:endParaRPr>
          </a:p>
          <a:p>
            <a:r>
              <a:rPr lang="pl-PL" sz="2600" b="1" dirty="0">
                <a:solidFill>
                  <a:schemeClr val="accent6">
                    <a:lumMod val="75000"/>
                  </a:schemeClr>
                </a:solidFill>
                <a:latin typeface="Tahoma"/>
                <a:ea typeface="+mn-lt"/>
                <a:cs typeface="+mn-lt"/>
              </a:rPr>
              <a:t>2. Co dobrego wniosłem w ten </a:t>
            </a:r>
            <a:r>
              <a:rPr lang="pl-PL" sz="2600" b="1" dirty="0" err="1">
                <a:solidFill>
                  <a:schemeClr val="accent6">
                    <a:lumMod val="75000"/>
                  </a:schemeClr>
                </a:solidFill>
                <a:latin typeface="Tahoma"/>
                <a:ea typeface="+mn-lt"/>
                <a:cs typeface="+mn-lt"/>
              </a:rPr>
              <a:t>świat</a:t>
            </a:r>
            <a:r>
              <a:rPr lang="pl-PL" sz="2600" b="1" dirty="0">
                <a:solidFill>
                  <a:schemeClr val="accent6">
                    <a:lumMod val="75000"/>
                  </a:schemeClr>
                </a:solidFill>
                <a:latin typeface="Tahoma"/>
                <a:ea typeface="+mn-lt"/>
                <a:cs typeface="+mn-lt"/>
              </a:rPr>
              <a:t>? Np. Co dobrego zrobiłem/zrobiłam dla innych.</a:t>
            </a:r>
          </a:p>
          <a:p>
            <a:r>
              <a:rPr lang="pl-PL" sz="2600" b="1" dirty="0">
                <a:solidFill>
                  <a:schemeClr val="accent6">
                    <a:lumMod val="75000"/>
                  </a:schemeClr>
                </a:solidFill>
                <a:latin typeface="Tahoma"/>
                <a:ea typeface="+mn-lt"/>
                <a:cs typeface="+mn-lt"/>
              </a:rPr>
              <a:t> 3. Jak </a:t>
            </a:r>
            <a:r>
              <a:rPr lang="pl-PL" sz="2600" b="1" dirty="0" err="1">
                <a:solidFill>
                  <a:schemeClr val="accent6">
                    <a:lumMod val="75000"/>
                  </a:schemeClr>
                </a:solidFill>
                <a:latin typeface="Tahoma"/>
                <a:ea typeface="+mn-lt"/>
                <a:cs typeface="+mn-lt"/>
              </a:rPr>
              <a:t>wyglądał</a:t>
            </a:r>
            <a:r>
              <a:rPr lang="pl-PL" sz="2600" b="1" dirty="0">
                <a:solidFill>
                  <a:schemeClr val="accent6">
                    <a:lumMod val="75000"/>
                  </a:schemeClr>
                </a:solidFill>
                <a:latin typeface="Tahoma"/>
                <a:ea typeface="+mn-lt"/>
                <a:cs typeface="+mn-lt"/>
              </a:rPr>
              <a:t> mój dzień i jak oceniam swoje zachowanie?</a:t>
            </a:r>
            <a:endParaRPr lang="pl-PL" sz="2600" b="1" dirty="0">
              <a:solidFill>
                <a:schemeClr val="accent6">
                  <a:lumMod val="75000"/>
                </a:schemeClr>
              </a:solidFill>
              <a:latin typeface="Tahoma"/>
              <a:ea typeface="Meiryo"/>
              <a:cs typeface="Tahoma"/>
            </a:endParaRPr>
          </a:p>
          <a:p>
            <a:endParaRPr lang="pl-PL" dirty="0">
              <a:ea typeface="Meiryo"/>
            </a:endParaRPr>
          </a:p>
          <a:p>
            <a:endParaRPr lang="pl-PL" dirty="0">
              <a:ea typeface="Meiryo"/>
            </a:endParaRPr>
          </a:p>
        </p:txBody>
      </p:sp>
    </p:spTree>
    <p:extLst>
      <p:ext uri="{BB962C8B-B14F-4D97-AF65-F5344CB8AC3E}">
        <p14:creationId xmlns:p14="http://schemas.microsoft.com/office/powerpoint/2010/main" val="36188598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FBD22A7-7719-4483-A9CA-C743412D4C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pl-PL" sz="8800" b="1" dirty="0">
                <a:solidFill>
                  <a:srgbClr val="7030A0"/>
                </a:solidFill>
                <a:cs typeface="Calibri"/>
              </a:rPr>
              <a:t>DZIĘKUJĘ ZA UWAGĘ!</a:t>
            </a:r>
            <a:endParaRPr lang="pl-PL" sz="8800" b="1">
              <a:solidFill>
                <a:srgbClr val="7030A0"/>
              </a:solidFill>
              <a:cs typeface="Calibri" panose="020F0502020204030204"/>
            </a:endParaRPr>
          </a:p>
          <a:p>
            <a:pPr marL="0" indent="0">
              <a:buNone/>
            </a:pPr>
            <a:r>
              <a:rPr lang="pl-PL" dirty="0">
                <a:cs typeface="Calibri"/>
              </a:rPr>
              <a:t>                           </a:t>
            </a:r>
          </a:p>
          <a:p>
            <a:pPr marL="0" indent="0">
              <a:buNone/>
            </a:pPr>
            <a:endParaRPr lang="pl-PL" dirty="0">
              <a:cs typeface="Calibri"/>
            </a:endParaRPr>
          </a:p>
          <a:p>
            <a:pPr marL="0" indent="0">
              <a:buNone/>
            </a:pPr>
            <a:r>
              <a:rPr lang="pl-PL" dirty="0">
                <a:cs typeface="Calibri"/>
              </a:rPr>
              <a:t>                                             </a:t>
            </a:r>
          </a:p>
          <a:p>
            <a:pPr marL="0" indent="0">
              <a:buNone/>
            </a:pPr>
            <a:r>
              <a:rPr lang="pl-PL" dirty="0">
                <a:cs typeface="Calibri"/>
              </a:rPr>
              <a:t>                                              </a:t>
            </a:r>
            <a:r>
              <a:rPr lang="pl-PL" dirty="0">
                <a:solidFill>
                  <a:srgbClr val="002060"/>
                </a:solidFill>
                <a:cs typeface="Calibri"/>
              </a:rPr>
              <a:t>Przygotowała: Karolina Matejczyk - psycholog</a:t>
            </a:r>
          </a:p>
        </p:txBody>
      </p:sp>
    </p:spTree>
    <p:extLst>
      <p:ext uri="{BB962C8B-B14F-4D97-AF65-F5344CB8AC3E}">
        <p14:creationId xmlns:p14="http://schemas.microsoft.com/office/powerpoint/2010/main" val="1950986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A picture containing diagram&#10;&#10;Description automatically generated">
            <a:extLst>
              <a:ext uri="{FF2B5EF4-FFF2-40B4-BE49-F238E27FC236}">
                <a16:creationId xmlns:a16="http://schemas.microsoft.com/office/drawing/2014/main" id="{3E5F02E7-39BA-4DA3-99B5-B6F2AEB1944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-1" b="416"/>
          <a:stretch/>
        </p:blipFill>
        <p:spPr>
          <a:xfrm>
            <a:off x="3048" y="10"/>
            <a:ext cx="12188952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F5CC950-8578-44E6-B16B-6083AC982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9155" y="95649"/>
            <a:ext cx="3675724" cy="1617437"/>
          </a:xfrm>
        </p:spPr>
        <p:txBody>
          <a:bodyPr anchor="b">
            <a:normAutofit fontScale="90000"/>
          </a:bodyPr>
          <a:lstStyle/>
          <a:p>
            <a:r>
              <a:rPr lang="en-US" sz="6600" b="1">
                <a:solidFill>
                  <a:srgbClr val="3A6E02"/>
                </a:solidFill>
                <a:ea typeface="Meiryo"/>
              </a:rPr>
              <a:t>ZDROWIE...</a:t>
            </a:r>
            <a:endParaRPr lang="en-US" sz="6600" b="1">
              <a:solidFill>
                <a:srgbClr val="3A6E02"/>
              </a:solidFill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F32129-741E-4D37-BDA1-ABB7BE030E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33154" y="4066303"/>
            <a:ext cx="3858846" cy="2561703"/>
          </a:xfrm>
        </p:spPr>
        <p:txBody>
          <a:bodyPr vert="horz" lIns="109728" tIns="109728" rIns="109728" bIns="91440" rtlCol="0" anchor="t">
            <a:norm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Tahoma"/>
                <a:ea typeface="Meiryo"/>
                <a:cs typeface="Tahoma"/>
              </a:rPr>
              <a:t>Co to </a:t>
            </a:r>
            <a:r>
              <a:rPr lang="en-US" sz="3600" dirty="0" err="1">
                <a:solidFill>
                  <a:srgbClr val="002060"/>
                </a:solidFill>
                <a:latin typeface="Tahoma"/>
                <a:ea typeface="Meiryo"/>
                <a:cs typeface="Tahoma"/>
              </a:rPr>
              <a:t>takiego</a:t>
            </a:r>
            <a:r>
              <a:rPr lang="en-US" sz="3600" dirty="0">
                <a:solidFill>
                  <a:srgbClr val="002060"/>
                </a:solidFill>
                <a:latin typeface="Tahoma"/>
                <a:ea typeface="Meiryo"/>
                <a:cs typeface="Tahoma"/>
              </a:rPr>
              <a:t>???</a:t>
            </a:r>
          </a:p>
          <a:p>
            <a:endParaRPr lang="en-US" sz="3600" dirty="0">
              <a:solidFill>
                <a:srgbClr val="002060"/>
              </a:solidFill>
              <a:latin typeface="Tahoma"/>
              <a:ea typeface="Meiryo"/>
              <a:cs typeface="Tahoma"/>
            </a:endParaRPr>
          </a:p>
          <a:p>
            <a:r>
              <a:rPr lang="en-US" sz="3600" dirty="0" err="1">
                <a:solidFill>
                  <a:srgbClr val="002060"/>
                </a:solidFill>
                <a:latin typeface="Tahoma"/>
                <a:ea typeface="Meiryo"/>
                <a:cs typeface="Tahoma"/>
              </a:rPr>
              <a:t>Czas</a:t>
            </a:r>
            <a:r>
              <a:rPr lang="en-US" sz="3600" dirty="0">
                <a:solidFill>
                  <a:srgbClr val="002060"/>
                </a:solidFill>
                <a:latin typeface="Tahoma"/>
                <a:ea typeface="Meiryo"/>
                <a:cs typeface="Tahoma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ahoma"/>
                <a:ea typeface="Meiryo"/>
                <a:cs typeface="Tahoma"/>
              </a:rPr>
              <a:t>na</a:t>
            </a:r>
            <a:r>
              <a:rPr lang="en-US" sz="3600" dirty="0">
                <a:solidFill>
                  <a:srgbClr val="002060"/>
                </a:solidFill>
                <a:latin typeface="Tahoma"/>
                <a:ea typeface="Meiryo"/>
                <a:cs typeface="Tahoma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ahoma"/>
                <a:ea typeface="Meiryo"/>
                <a:cs typeface="Tahoma"/>
              </a:rPr>
              <a:t>burzę</a:t>
            </a:r>
            <a:r>
              <a:rPr lang="en-US" sz="3600" dirty="0">
                <a:solidFill>
                  <a:srgbClr val="002060"/>
                </a:solidFill>
                <a:latin typeface="Tahoma"/>
                <a:ea typeface="Meiryo"/>
                <a:cs typeface="Tahoma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ahoma"/>
                <a:ea typeface="Meiryo"/>
                <a:cs typeface="Tahoma"/>
              </a:rPr>
              <a:t>mózgów</a:t>
            </a:r>
            <a:r>
              <a:rPr lang="en-US" sz="3600" dirty="0">
                <a:solidFill>
                  <a:srgbClr val="002060"/>
                </a:solidFill>
                <a:latin typeface="Tahoma"/>
                <a:ea typeface="Meiryo"/>
                <a:cs typeface="Tahoma"/>
              </a:rPr>
              <a:t>...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FDDFB1-3F40-48FF-9764-247A488F30D1}"/>
              </a:ext>
            </a:extLst>
          </p:cNvPr>
          <p:cNvSpPr txBox="1"/>
          <p:nvPr/>
        </p:nvSpPr>
        <p:spPr>
          <a:xfrm>
            <a:off x="9556422" y="6657945"/>
            <a:ext cx="2634054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751916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FDA1D-7144-411F-AEB1-22839F48B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2481" y="442913"/>
            <a:ext cx="7134415" cy="1843087"/>
          </a:xfrm>
        </p:spPr>
        <p:txBody>
          <a:bodyPr vert="horz" lIns="109728" tIns="109728" rIns="109728" bIns="91440" rtlCol="0" anchor="b">
            <a:normAutofit fontScale="90000"/>
          </a:bodyPr>
          <a:lstStyle/>
          <a:p>
            <a:pPr>
              <a:lnSpc>
                <a:spcPct val="120000"/>
              </a:lnSpc>
            </a:pPr>
            <a:r>
              <a:rPr lang="en-US" dirty="0" err="1">
                <a:solidFill>
                  <a:srgbClr val="0070C0"/>
                </a:solidFill>
                <a:latin typeface="Tahoma"/>
                <a:ea typeface="Tahoma"/>
                <a:cs typeface="LilyUPC"/>
              </a:rPr>
              <a:t>Definicja</a:t>
            </a:r>
            <a:r>
              <a:rPr lang="en-US" dirty="0">
                <a:solidFill>
                  <a:srgbClr val="0070C0"/>
                </a:solidFill>
                <a:latin typeface="Tahoma"/>
                <a:ea typeface="Tahoma"/>
                <a:cs typeface="LilyUPC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ahoma"/>
                <a:ea typeface="Tahoma"/>
                <a:cs typeface="LilyUPC"/>
              </a:rPr>
              <a:t>zdrowia</a:t>
            </a:r>
            <a:r>
              <a:rPr lang="en-US" dirty="0">
                <a:solidFill>
                  <a:srgbClr val="0070C0"/>
                </a:solidFill>
                <a:latin typeface="Tahoma"/>
                <a:ea typeface="Tahoma"/>
                <a:cs typeface="LilyUPC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ahoma"/>
                <a:ea typeface="Tahoma"/>
                <a:cs typeface="LilyUPC"/>
              </a:rPr>
              <a:t>i</a:t>
            </a:r>
            <a:r>
              <a:rPr lang="en-US" dirty="0">
                <a:solidFill>
                  <a:srgbClr val="0070C0"/>
                </a:solidFill>
                <a:latin typeface="Tahoma"/>
                <a:ea typeface="Tahoma"/>
                <a:cs typeface="LilyUPC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ahoma"/>
                <a:ea typeface="Tahoma"/>
                <a:cs typeface="LilyUPC"/>
              </a:rPr>
              <a:t>dobrej</a:t>
            </a:r>
            <a:r>
              <a:rPr lang="en-US" dirty="0">
                <a:solidFill>
                  <a:srgbClr val="0070C0"/>
                </a:solidFill>
                <a:latin typeface="Tahoma"/>
                <a:ea typeface="Tahoma"/>
                <a:cs typeface="LilyUPC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ahoma"/>
                <a:ea typeface="Tahoma"/>
                <a:cs typeface="LilyUPC"/>
              </a:rPr>
              <a:t>jako</a:t>
            </a:r>
            <a:r>
              <a:rPr lang="pl-PL" dirty="0">
                <a:solidFill>
                  <a:srgbClr val="0070C0"/>
                </a:solidFill>
                <a:latin typeface="Tahoma"/>
                <a:ea typeface="Tahoma"/>
                <a:cs typeface="LilyUPC"/>
              </a:rPr>
              <a:t>ś</a:t>
            </a:r>
            <a:r>
              <a:rPr lang="en-US" dirty="0" err="1">
                <a:solidFill>
                  <a:srgbClr val="0070C0"/>
                </a:solidFill>
                <a:latin typeface="Tahoma"/>
                <a:ea typeface="Tahoma"/>
                <a:cs typeface="LilyUPC"/>
              </a:rPr>
              <a:t>ci</a:t>
            </a:r>
            <a:r>
              <a:rPr lang="en-US" dirty="0">
                <a:solidFill>
                  <a:srgbClr val="0070C0"/>
                </a:solidFill>
                <a:latin typeface="Tahoma"/>
                <a:ea typeface="Tahoma"/>
                <a:cs typeface="LilyUPC"/>
              </a:rPr>
              <a:t> </a:t>
            </a:r>
            <a:r>
              <a:rPr lang="en-US" dirty="0" err="1">
                <a:solidFill>
                  <a:srgbClr val="0070C0"/>
                </a:solidFill>
                <a:latin typeface="Tahoma"/>
                <a:ea typeface="Tahoma"/>
                <a:cs typeface="LilyUPC"/>
              </a:rPr>
              <a:t>życia</a:t>
            </a:r>
            <a:r>
              <a:rPr lang="en-US" dirty="0">
                <a:solidFill>
                  <a:srgbClr val="0070C0"/>
                </a:solidFill>
                <a:latin typeface="Tahoma"/>
                <a:ea typeface="Tahoma"/>
                <a:cs typeface="LilyUPC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ahoma"/>
                <a:ea typeface="Tahoma"/>
                <a:cs typeface="LilyUPC"/>
              </a:rPr>
              <a:t>według</a:t>
            </a:r>
            <a:r>
              <a:rPr lang="en-US" dirty="0">
                <a:solidFill>
                  <a:srgbClr val="0070C0"/>
                </a:solidFill>
                <a:latin typeface="Tahoma"/>
                <a:ea typeface="Tahoma"/>
                <a:cs typeface="LilyUPC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ahoma"/>
                <a:ea typeface="Tahoma"/>
                <a:cs typeface="LilyUPC"/>
              </a:rPr>
              <a:t>Światowej</a:t>
            </a:r>
            <a:r>
              <a:rPr lang="en-US" dirty="0">
                <a:solidFill>
                  <a:srgbClr val="0070C0"/>
                </a:solidFill>
                <a:latin typeface="Tahoma"/>
                <a:ea typeface="Tahoma"/>
                <a:cs typeface="LilyUPC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ahoma"/>
                <a:ea typeface="Tahoma"/>
                <a:cs typeface="LilyUPC"/>
              </a:rPr>
              <a:t>Organizacji</a:t>
            </a:r>
            <a:r>
              <a:rPr lang="en-US" dirty="0">
                <a:solidFill>
                  <a:srgbClr val="0070C0"/>
                </a:solidFill>
                <a:latin typeface="Tahoma"/>
                <a:ea typeface="Tahoma"/>
                <a:cs typeface="LilyUPC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ahoma"/>
                <a:ea typeface="Tahoma"/>
                <a:cs typeface="LilyUPC"/>
              </a:rPr>
              <a:t>Zdrowia</a:t>
            </a:r>
            <a:endParaRPr lang="en-US" dirty="0">
              <a:solidFill>
                <a:srgbClr val="0070C0"/>
              </a:solidFill>
              <a:latin typeface="Tahoma"/>
              <a:ea typeface="Tahoma"/>
              <a:cs typeface="LilyUPC"/>
            </a:endParaRPr>
          </a:p>
        </p:txBody>
      </p:sp>
      <p:pic>
        <p:nvPicPr>
          <p:cNvPr id="5" name="Picture 5" descr="Icon&#10;&#10;Description automatically generated">
            <a:extLst>
              <a:ext uri="{FF2B5EF4-FFF2-40B4-BE49-F238E27FC236}">
                <a16:creationId xmlns:a16="http://schemas.microsoft.com/office/drawing/2014/main" id="{1928A9F2-CC66-4BA0-8185-F8972AC5208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267101" y="365177"/>
            <a:ext cx="2094048" cy="2511499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D2024A-2B81-4916-AD50-6300A46A33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22481" y="2404069"/>
            <a:ext cx="6605919" cy="3795492"/>
          </a:xfrm>
        </p:spPr>
        <p:txBody>
          <a:bodyPr vert="horz" lIns="109728" tIns="109728" rIns="109728" bIns="91440" rtlCol="0" anchor="t">
            <a:noAutofit/>
          </a:bodyPr>
          <a:lstStyle/>
          <a:p>
            <a:pPr marL="0" indent="0">
              <a:buNone/>
            </a:pPr>
            <a:r>
              <a:rPr lang="en-US" sz="4000">
                <a:solidFill>
                  <a:srgbClr val="FFC000"/>
                </a:solidFill>
                <a:latin typeface="Tahoma"/>
                <a:ea typeface="Tahoma"/>
                <a:cs typeface="Tahoma"/>
              </a:rPr>
              <a:t>,,</a:t>
            </a:r>
            <a:r>
              <a:rPr lang="en-US" sz="4000" err="1">
                <a:solidFill>
                  <a:srgbClr val="FFC000"/>
                </a:solidFill>
                <a:latin typeface="Tahoma"/>
                <a:ea typeface="Tahoma"/>
                <a:cs typeface="Tahoma"/>
              </a:rPr>
              <a:t>Zdrowie</a:t>
            </a:r>
            <a:r>
              <a:rPr lang="en-US" sz="4000">
                <a:solidFill>
                  <a:srgbClr val="FFC000"/>
                </a:solidFill>
                <a:latin typeface="Tahoma"/>
                <a:ea typeface="Tahoma"/>
                <a:cs typeface="Tahoma"/>
              </a:rPr>
              <a:t> jest </a:t>
            </a:r>
            <a:r>
              <a:rPr lang="en-US" sz="4000" err="1">
                <a:solidFill>
                  <a:srgbClr val="FFC000"/>
                </a:solidFill>
                <a:latin typeface="Tahoma"/>
                <a:ea typeface="Tahoma"/>
                <a:cs typeface="Tahoma"/>
              </a:rPr>
              <a:t>pełnym</a:t>
            </a:r>
            <a:r>
              <a:rPr lang="en-US" sz="4000">
                <a:solidFill>
                  <a:srgbClr val="FFC000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4000" err="1">
                <a:solidFill>
                  <a:srgbClr val="FFC000"/>
                </a:solidFill>
                <a:latin typeface="Tahoma"/>
                <a:ea typeface="Tahoma"/>
                <a:cs typeface="Calibri"/>
              </a:rPr>
              <a:t>dobrostanem</a:t>
            </a:r>
            <a:r>
              <a:rPr lang="en-US" sz="4000">
                <a:solidFill>
                  <a:srgbClr val="FFC000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4000" err="1">
                <a:solidFill>
                  <a:srgbClr val="FFC000"/>
                </a:solidFill>
                <a:latin typeface="Tahoma"/>
                <a:ea typeface="Tahoma"/>
                <a:cs typeface="Tahoma"/>
              </a:rPr>
              <a:t>fizycznym</a:t>
            </a:r>
            <a:r>
              <a:rPr lang="en-US" sz="4000">
                <a:solidFill>
                  <a:srgbClr val="FFC000"/>
                </a:solidFill>
                <a:latin typeface="Tahoma"/>
                <a:ea typeface="Tahoma"/>
                <a:cs typeface="Tahoma"/>
              </a:rPr>
              <a:t>, </a:t>
            </a:r>
            <a:r>
              <a:rPr lang="en-US" sz="4000" err="1">
                <a:solidFill>
                  <a:srgbClr val="FFC000"/>
                </a:solidFill>
                <a:latin typeface="Tahoma"/>
                <a:ea typeface="Tahoma"/>
                <a:cs typeface="Tahoma"/>
              </a:rPr>
              <a:t>psychicznym</a:t>
            </a:r>
            <a:r>
              <a:rPr lang="en-US" sz="4000">
                <a:solidFill>
                  <a:srgbClr val="FFC000"/>
                </a:solidFill>
                <a:latin typeface="Tahoma"/>
                <a:ea typeface="Tahoma"/>
                <a:cs typeface="Tahoma"/>
              </a:rPr>
              <a:t> </a:t>
            </a:r>
            <a:r>
              <a:rPr lang="en-US" sz="4000" err="1">
                <a:solidFill>
                  <a:srgbClr val="FFC000"/>
                </a:solidFill>
                <a:latin typeface="Tahoma"/>
                <a:ea typeface="Tahoma"/>
                <a:cs typeface="Tahoma"/>
              </a:rPr>
              <a:t>i</a:t>
            </a:r>
            <a:r>
              <a:rPr lang="en-US" sz="4000">
                <a:solidFill>
                  <a:srgbClr val="FFC000"/>
                </a:solidFill>
                <a:latin typeface="Tahoma"/>
                <a:ea typeface="Tahoma"/>
                <a:cs typeface="Tahoma"/>
              </a:rPr>
              <a:t> </a:t>
            </a:r>
            <a:r>
              <a:rPr lang="en-US" sz="4000" err="1">
                <a:solidFill>
                  <a:srgbClr val="FFC000"/>
                </a:solidFill>
                <a:latin typeface="Tahoma"/>
                <a:ea typeface="Tahoma"/>
                <a:cs typeface="Tahoma"/>
              </a:rPr>
              <a:t>społecznym</a:t>
            </a:r>
            <a:r>
              <a:rPr lang="en-US" sz="4000">
                <a:solidFill>
                  <a:srgbClr val="FFC000"/>
                </a:solidFill>
                <a:latin typeface="Tahoma"/>
                <a:ea typeface="Tahoma"/>
                <a:cs typeface="Tahoma"/>
              </a:rPr>
              <a:t>, a </a:t>
            </a:r>
            <a:r>
              <a:rPr lang="en-US" sz="4000" err="1">
                <a:solidFill>
                  <a:srgbClr val="FFC000"/>
                </a:solidFill>
                <a:latin typeface="Tahoma"/>
                <a:ea typeface="Tahoma"/>
                <a:cs typeface="Tahoma"/>
              </a:rPr>
              <a:t>nie</a:t>
            </a:r>
            <a:r>
              <a:rPr lang="en-US" sz="4000">
                <a:solidFill>
                  <a:srgbClr val="FFC000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4000" err="1">
                <a:solidFill>
                  <a:srgbClr val="FFC000"/>
                </a:solidFill>
                <a:latin typeface="Tahoma"/>
                <a:ea typeface="Tahoma"/>
                <a:cs typeface="Tahoma"/>
              </a:rPr>
              <a:t>tylko</a:t>
            </a:r>
            <a:r>
              <a:rPr lang="en-US" sz="4000">
                <a:solidFill>
                  <a:srgbClr val="FFC000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4000" err="1">
                <a:solidFill>
                  <a:srgbClr val="FFC000"/>
                </a:solidFill>
                <a:latin typeface="Tahoma"/>
                <a:ea typeface="Tahoma"/>
                <a:cs typeface="Tahoma"/>
              </a:rPr>
              <a:t>brakiem</a:t>
            </a:r>
            <a:r>
              <a:rPr lang="en-US" sz="4000">
                <a:solidFill>
                  <a:srgbClr val="FFC000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4000" err="1">
                <a:solidFill>
                  <a:srgbClr val="FFC000"/>
                </a:solidFill>
                <a:latin typeface="Tahoma"/>
                <a:ea typeface="Tahoma"/>
                <a:cs typeface="Tahoma"/>
              </a:rPr>
              <a:t>choroby</a:t>
            </a:r>
            <a:r>
              <a:rPr lang="en-US" sz="4000">
                <a:solidFill>
                  <a:srgbClr val="FFC000"/>
                </a:solidFill>
                <a:latin typeface="Tahoma"/>
                <a:ea typeface="Tahoma"/>
                <a:cs typeface="Tahoma"/>
              </a:rPr>
              <a:t> </a:t>
            </a:r>
            <a:endParaRPr lang="pl-PL">
              <a:solidFill>
                <a:srgbClr val="000000"/>
              </a:solidFill>
              <a:latin typeface="Tahoma"/>
              <a:ea typeface="Tahoma"/>
              <a:cs typeface="Tahoma"/>
            </a:endParaRPr>
          </a:p>
          <a:p>
            <a:pPr marL="0" indent="0">
              <a:buNone/>
            </a:pPr>
            <a:r>
              <a:rPr lang="en-US" sz="4000" err="1">
                <a:solidFill>
                  <a:srgbClr val="FFC000"/>
                </a:solidFill>
                <a:latin typeface="Tahoma"/>
                <a:ea typeface="Tahoma"/>
                <a:cs typeface="Tahoma"/>
              </a:rPr>
              <a:t>lub</a:t>
            </a:r>
            <a:r>
              <a:rPr lang="en-US" sz="4000">
                <a:solidFill>
                  <a:srgbClr val="FFC000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US" sz="4000" err="1">
                <a:solidFill>
                  <a:srgbClr val="FFC000"/>
                </a:solidFill>
                <a:latin typeface="Tahoma"/>
                <a:ea typeface="Tahoma"/>
                <a:cs typeface="Tahoma"/>
              </a:rPr>
              <a:t>niedomagania</a:t>
            </a:r>
            <a:r>
              <a:rPr lang="en-US" sz="4000">
                <a:solidFill>
                  <a:srgbClr val="FFC000"/>
                </a:solidFill>
                <a:latin typeface="Tahoma"/>
                <a:ea typeface="Tahoma"/>
                <a:cs typeface="Tahoma"/>
              </a:rPr>
              <a:t>''.</a:t>
            </a:r>
            <a:endParaRPr lang="pl-PL">
              <a:latin typeface="Tahoma"/>
              <a:ea typeface="Tahoma"/>
              <a:cs typeface="Tahoma"/>
            </a:endParaRPr>
          </a:p>
        </p:txBody>
      </p:sp>
      <p:pic>
        <p:nvPicPr>
          <p:cNvPr id="8" name="Picture 8" descr="Happy Sunshine Vector Clipart image - Free stock photo ...">
            <a:extLst>
              <a:ext uri="{FF2B5EF4-FFF2-40B4-BE49-F238E27FC236}">
                <a16:creationId xmlns:a16="http://schemas.microsoft.com/office/drawing/2014/main" id="{A9255BEE-D711-4834-AD9B-F3ACDEA223F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00157" y="3716806"/>
            <a:ext cx="3113959" cy="2517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0125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7" descr="Obraz zawierający zabawka, lego, grafika wektorowa&#10;&#10;Opis wygenerowany automatycznie">
            <a:extLst>
              <a:ext uri="{FF2B5EF4-FFF2-40B4-BE49-F238E27FC236}">
                <a16:creationId xmlns:a16="http://schemas.microsoft.com/office/drawing/2014/main" id="{B1A4CBC8-4FCB-435D-A210-DADA3E8F43E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9954" r="1" b="21102"/>
          <a:stretch/>
        </p:blipFill>
        <p:spPr>
          <a:xfrm>
            <a:off x="0" y="0"/>
            <a:ext cx="7503080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B8750BB5-C867-4CD3-8EA3-C3CDFB5702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0" y="1045596"/>
            <a:ext cx="3689406" cy="1944371"/>
          </a:xfrm>
        </p:spPr>
        <p:txBody>
          <a:bodyPr anchor="b">
            <a:normAutofit/>
          </a:bodyPr>
          <a:lstStyle/>
          <a:p>
            <a:r>
              <a:rPr lang="pl-PL">
                <a:solidFill>
                  <a:srgbClr val="3A6E02"/>
                </a:solidFill>
                <a:latin typeface="Lucida Bright"/>
                <a:ea typeface="Meiryo"/>
              </a:rPr>
              <a:t>ASPEKTY ZDROWIA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DE0C203-CB50-47AD-B254-F058CF03DB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0935" y="3065721"/>
            <a:ext cx="4261276" cy="3600653"/>
          </a:xfrm>
        </p:spPr>
        <p:txBody>
          <a:bodyPr vert="horz" lIns="109728" tIns="109728" rIns="109728" bIns="91440" rtlCol="0" anchor="t">
            <a:normAutofit/>
          </a:bodyPr>
          <a:lstStyle/>
          <a:p>
            <a:pPr>
              <a:lnSpc>
                <a:spcPct val="130000"/>
              </a:lnSpc>
              <a:buNone/>
            </a:pPr>
            <a:r>
              <a:rPr lang="pl-PL" sz="3200" b="1" dirty="0">
                <a:solidFill>
                  <a:srgbClr val="00B050"/>
                </a:solidFill>
                <a:latin typeface="Tahoma"/>
                <a:ea typeface="Meiryo"/>
                <a:cs typeface="Tahoma"/>
              </a:rPr>
              <a:t>I. </a:t>
            </a:r>
            <a:r>
              <a:rPr lang="pl-PL" sz="3200" b="1" dirty="0">
                <a:solidFill>
                  <a:srgbClr val="00B050"/>
                </a:solidFill>
                <a:latin typeface="Tahoma"/>
                <a:ea typeface="+mn-lt"/>
                <a:cs typeface="+mn-lt"/>
              </a:rPr>
              <a:t>Zdrowie fizyczne</a:t>
            </a:r>
          </a:p>
          <a:p>
            <a:pPr>
              <a:lnSpc>
                <a:spcPct val="130000"/>
              </a:lnSpc>
            </a:pPr>
            <a:r>
              <a:rPr lang="pl-PL" sz="3200" dirty="0">
                <a:latin typeface="Tahoma"/>
                <a:ea typeface="+mn-lt"/>
                <a:cs typeface="+mn-lt"/>
              </a:rPr>
              <a:t>prawidłowe funkcjonowanie organizmu, jego </a:t>
            </a:r>
            <a:r>
              <a:rPr lang="pl-PL" sz="3200" dirty="0" err="1">
                <a:latin typeface="Tahoma"/>
                <a:ea typeface="+mn-lt"/>
                <a:cs typeface="+mn-lt"/>
              </a:rPr>
              <a:t>układów</a:t>
            </a:r>
            <a:r>
              <a:rPr lang="pl-PL" sz="3200" dirty="0">
                <a:latin typeface="Tahoma"/>
                <a:ea typeface="+mn-lt"/>
                <a:cs typeface="+mn-lt"/>
              </a:rPr>
              <a:t> i </a:t>
            </a:r>
            <a:r>
              <a:rPr lang="pl-PL" sz="3200" dirty="0" err="1">
                <a:latin typeface="Tahoma"/>
                <a:ea typeface="+mn-lt"/>
                <a:cs typeface="+mn-lt"/>
              </a:rPr>
              <a:t>narządów</a:t>
            </a:r>
            <a:r>
              <a:rPr lang="pl-PL" sz="3200" dirty="0">
                <a:latin typeface="Tahoma"/>
                <a:ea typeface="+mn-lt"/>
                <a:cs typeface="+mn-lt"/>
              </a:rPr>
              <a:t> </a:t>
            </a:r>
            <a:endParaRPr lang="pl-PL" sz="3200" dirty="0">
              <a:latin typeface="Tahoma"/>
              <a:ea typeface="Meiryo"/>
            </a:endParaRPr>
          </a:p>
          <a:p>
            <a:pPr>
              <a:lnSpc>
                <a:spcPct val="130000"/>
              </a:lnSpc>
            </a:pPr>
            <a:endParaRPr lang="pl-PL" sz="3200" dirty="0">
              <a:ea typeface="Meiryo"/>
            </a:endParaRPr>
          </a:p>
          <a:p>
            <a:pPr>
              <a:lnSpc>
                <a:spcPct val="130000"/>
              </a:lnSpc>
            </a:pPr>
            <a:endParaRPr lang="pl-PL" sz="3200" dirty="0">
              <a:ea typeface="Meiryo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DD51FF38-76DA-4033-92E1-7D88CD52D71D}"/>
              </a:ext>
            </a:extLst>
          </p:cNvPr>
          <p:cNvSpPr txBox="1"/>
          <p:nvPr/>
        </p:nvSpPr>
        <p:spPr>
          <a:xfrm>
            <a:off x="7857067" y="4694767"/>
            <a:ext cx="2743200" cy="317500"/>
          </a:xfrm>
          <a:prstGeom prst="rect">
            <a:avLst/>
          </a:prstGeom>
        </p:spPr>
        <p:txBody>
          <a:bodyPr lIns="91440" tIns="45720" rIns="91440" bIns="45720" anchor="t">
            <a:normAutofit fontScale="92500" lnSpcReduction="20000"/>
          </a:bodyPr>
          <a:lstStyle/>
          <a:p>
            <a:endParaRPr lang="en-US">
              <a:ea typeface="Meiryo"/>
            </a:endParaRPr>
          </a:p>
        </p:txBody>
      </p:sp>
    </p:spTree>
    <p:extLst>
      <p:ext uri="{BB962C8B-B14F-4D97-AF65-F5344CB8AC3E}">
        <p14:creationId xmlns:p14="http://schemas.microsoft.com/office/powerpoint/2010/main" val="11191979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C88713DD-4295-4806-B0EF-BA9E181F401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5"/>
          <a:stretch/>
        </p:blipFill>
        <p:spPr>
          <a:xfrm>
            <a:off x="1524" y="10"/>
            <a:ext cx="12188952" cy="685799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EF402E25-0BAF-4118-BE81-3514700FB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0875" y="442913"/>
            <a:ext cx="8391967" cy="1344612"/>
          </a:xfrm>
        </p:spPr>
        <p:txBody>
          <a:bodyPr anchor="b">
            <a:normAutofit/>
          </a:bodyPr>
          <a:lstStyle/>
          <a:p>
            <a:r>
              <a:rPr lang="pl-PL" b="1" dirty="0">
                <a:solidFill>
                  <a:srgbClr val="92D050"/>
                </a:solidFill>
                <a:ea typeface="+mj-lt"/>
                <a:cs typeface="+mj-lt"/>
              </a:rPr>
              <a:t>II. Zdrowie psychiczne</a:t>
            </a:r>
            <a:endParaRPr lang="pl-PL" b="1" dirty="0">
              <a:solidFill>
                <a:srgbClr val="92D050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85991EE-0298-4431-BC59-7855F03C92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0875" y="2107096"/>
            <a:ext cx="8391967" cy="2846567"/>
          </a:xfrm>
        </p:spPr>
        <p:txBody>
          <a:bodyPr vert="horz" lIns="109728" tIns="109728" rIns="109728" bIns="91440" rtlCol="0" anchor="t">
            <a:normAutofit fontScale="85000" lnSpcReduction="10000"/>
          </a:bodyPr>
          <a:lstStyle/>
          <a:p>
            <a:endParaRPr lang="pl-PL" dirty="0">
              <a:solidFill>
                <a:srgbClr val="0070C0"/>
              </a:solidFill>
              <a:ea typeface="Meiryo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pl-PL" dirty="0">
                <a:solidFill>
                  <a:schemeClr val="bg1"/>
                </a:solidFill>
                <a:ea typeface="+mn-lt"/>
                <a:cs typeface="+mn-lt"/>
              </a:rPr>
              <a:t>I</a:t>
            </a:r>
            <a:r>
              <a:rPr lang="pl-PL" dirty="0">
                <a:solidFill>
                  <a:schemeClr val="bg1"/>
                </a:solidFill>
                <a:latin typeface="Tahoma"/>
                <a:ea typeface="+mn-lt"/>
                <a:cs typeface="+mn-lt"/>
              </a:rPr>
              <a:t>naczej zdrowie emocjonalne - </a:t>
            </a:r>
            <a:r>
              <a:rPr lang="pl-PL" dirty="0" err="1">
                <a:solidFill>
                  <a:schemeClr val="bg1"/>
                </a:solidFill>
                <a:latin typeface="Tahoma"/>
                <a:ea typeface="+mn-lt"/>
                <a:cs typeface="+mn-lt"/>
              </a:rPr>
              <a:t>zdolność</a:t>
            </a:r>
            <a:r>
              <a:rPr lang="pl-PL" dirty="0">
                <a:solidFill>
                  <a:schemeClr val="bg1"/>
                </a:solidFill>
                <a:latin typeface="Tahoma"/>
                <a:ea typeface="+mn-lt"/>
                <a:cs typeface="+mn-lt"/>
              </a:rPr>
              <a:t> do rozpoznawania emocji, </a:t>
            </a:r>
            <a:r>
              <a:rPr lang="pl-PL" dirty="0" err="1">
                <a:solidFill>
                  <a:schemeClr val="bg1"/>
                </a:solidFill>
                <a:latin typeface="Tahoma"/>
                <a:ea typeface="+mn-lt"/>
                <a:cs typeface="+mn-lt"/>
              </a:rPr>
              <a:t>wyrażania</a:t>
            </a:r>
            <a:r>
              <a:rPr lang="pl-PL" dirty="0">
                <a:solidFill>
                  <a:schemeClr val="bg1"/>
                </a:solidFill>
                <a:latin typeface="Tahoma"/>
                <a:ea typeface="+mn-lt"/>
                <a:cs typeface="+mn-lt"/>
              </a:rPr>
              <a:t> ich w odpowiedni </a:t>
            </a:r>
            <a:r>
              <a:rPr lang="pl-PL" dirty="0" err="1">
                <a:solidFill>
                  <a:schemeClr val="bg1"/>
                </a:solidFill>
                <a:latin typeface="Tahoma"/>
                <a:ea typeface="+mn-lt"/>
                <a:cs typeface="+mn-lt"/>
              </a:rPr>
              <a:t>sposób</a:t>
            </a:r>
            <a:r>
              <a:rPr lang="pl-PL" dirty="0">
                <a:solidFill>
                  <a:schemeClr val="bg1"/>
                </a:solidFill>
                <a:latin typeface="Tahoma"/>
                <a:ea typeface="+mn-lt"/>
                <a:cs typeface="+mn-lt"/>
              </a:rPr>
              <a:t>, </a:t>
            </a:r>
            <a:r>
              <a:rPr lang="pl-PL" dirty="0" err="1">
                <a:solidFill>
                  <a:schemeClr val="bg1"/>
                </a:solidFill>
                <a:latin typeface="Tahoma"/>
                <a:ea typeface="+mn-lt"/>
                <a:cs typeface="+mn-lt"/>
              </a:rPr>
              <a:t>umiejętność</a:t>
            </a:r>
            <a:r>
              <a:rPr lang="pl-PL" dirty="0">
                <a:solidFill>
                  <a:schemeClr val="bg1"/>
                </a:solidFill>
                <a:latin typeface="Tahoma"/>
                <a:ea typeface="+mn-lt"/>
                <a:cs typeface="+mn-lt"/>
              </a:rPr>
              <a:t> radzenia sobie ze stresem, </a:t>
            </a:r>
            <a:r>
              <a:rPr lang="pl-PL" dirty="0" err="1">
                <a:solidFill>
                  <a:schemeClr val="bg1"/>
                </a:solidFill>
                <a:latin typeface="Tahoma"/>
                <a:ea typeface="+mn-lt"/>
                <a:cs typeface="+mn-lt"/>
              </a:rPr>
              <a:t>napięciem</a:t>
            </a:r>
            <a:r>
              <a:rPr lang="pl-PL" dirty="0">
                <a:solidFill>
                  <a:schemeClr val="bg1"/>
                </a:solidFill>
                <a:latin typeface="Tahoma"/>
                <a:ea typeface="+mn-lt"/>
                <a:cs typeface="+mn-lt"/>
              </a:rPr>
              <a:t>, </a:t>
            </a:r>
            <a:r>
              <a:rPr lang="pl-PL" dirty="0" err="1">
                <a:solidFill>
                  <a:schemeClr val="bg1"/>
                </a:solidFill>
                <a:latin typeface="Tahoma"/>
                <a:ea typeface="+mn-lt"/>
                <a:cs typeface="+mn-lt"/>
              </a:rPr>
              <a:t>lękiem</a:t>
            </a:r>
            <a:r>
              <a:rPr lang="pl-PL" dirty="0">
                <a:solidFill>
                  <a:schemeClr val="bg1"/>
                </a:solidFill>
                <a:latin typeface="Tahoma"/>
                <a:ea typeface="+mn-lt"/>
                <a:cs typeface="+mn-lt"/>
              </a:rPr>
              <a:t>, </a:t>
            </a:r>
            <a:r>
              <a:rPr lang="pl-PL" dirty="0" err="1">
                <a:solidFill>
                  <a:schemeClr val="bg1"/>
                </a:solidFill>
                <a:latin typeface="Tahoma"/>
                <a:ea typeface="+mn-lt"/>
                <a:cs typeface="+mn-lt"/>
              </a:rPr>
              <a:t>agresją</a:t>
            </a:r>
            <a:r>
              <a:rPr lang="pl-PL" dirty="0">
                <a:solidFill>
                  <a:schemeClr val="bg1"/>
                </a:solidFill>
                <a:latin typeface="Tahoma"/>
                <a:ea typeface="+mn-lt"/>
                <a:cs typeface="+mn-lt"/>
              </a:rPr>
              <a:t> </a:t>
            </a:r>
            <a:r>
              <a:rPr lang="pl-PL" dirty="0" err="1">
                <a:solidFill>
                  <a:schemeClr val="bg1"/>
                </a:solidFill>
                <a:latin typeface="Tahoma"/>
                <a:ea typeface="+mn-lt"/>
                <a:cs typeface="+mn-lt"/>
              </a:rPr>
              <a:t>i.in</a:t>
            </a:r>
            <a:r>
              <a:rPr lang="pl-PL" dirty="0">
                <a:solidFill>
                  <a:schemeClr val="bg1"/>
                </a:solidFill>
                <a:ea typeface="+mn-lt"/>
                <a:cs typeface="+mn-lt"/>
              </a:rPr>
              <a:t>.</a:t>
            </a:r>
            <a:br>
              <a:rPr lang="pl-PL" sz="2400" dirty="0">
                <a:solidFill>
                  <a:schemeClr val="bg1"/>
                </a:solidFill>
                <a:ea typeface="+mn-lt"/>
                <a:cs typeface="+mn-lt"/>
              </a:rPr>
            </a:br>
            <a:r>
              <a:rPr lang="pl-PL" dirty="0">
                <a:solidFill>
                  <a:schemeClr val="bg1"/>
                </a:solidFill>
                <a:ea typeface="+mn-lt"/>
                <a:cs typeface="+mn-lt"/>
              </a:rPr>
              <a:t> </a:t>
            </a:r>
            <a:endParaRPr lang="pl-PL" dirty="0">
              <a:solidFill>
                <a:schemeClr val="bg1"/>
              </a:solidFill>
              <a:cs typeface="Calibri" panose="020F0502020204030204"/>
            </a:endParaRPr>
          </a:p>
          <a:p>
            <a:endParaRPr lang="pl-PL" dirty="0">
              <a:ea typeface="Meiryo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BDAD52-9E31-476A-A098-CDD12F0D0107}"/>
              </a:ext>
            </a:extLst>
          </p:cNvPr>
          <p:cNvSpPr txBox="1"/>
          <p:nvPr/>
        </p:nvSpPr>
        <p:spPr>
          <a:xfrm>
            <a:off x="4724400" y="4200525"/>
            <a:ext cx="2743200" cy="317500"/>
          </a:xfrm>
          <a:prstGeom prst="rect">
            <a:avLst/>
          </a:prstGeom>
        </p:spPr>
        <p:txBody>
          <a:bodyPr lIns="91440" tIns="45720" rIns="91440" bIns="45720" anchor="t">
            <a:normAutofit fontScale="92500" lnSpcReduction="20000"/>
          </a:bodyPr>
          <a:lstStyle/>
          <a:p>
            <a:endParaRPr lang="en-US">
              <a:ea typeface="Meiryo"/>
            </a:endParaRPr>
          </a:p>
        </p:txBody>
      </p:sp>
    </p:spTree>
    <p:extLst>
      <p:ext uri="{BB962C8B-B14F-4D97-AF65-F5344CB8AC3E}">
        <p14:creationId xmlns:p14="http://schemas.microsoft.com/office/powerpoint/2010/main" val="3196083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B43C74D-5193-4300-A58B-557151F66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6931" y="558948"/>
            <a:ext cx="4683970" cy="625687"/>
          </a:xfrm>
        </p:spPr>
        <p:txBody>
          <a:bodyPr anchor="b">
            <a:noAutofit/>
          </a:bodyPr>
          <a:lstStyle/>
          <a:p>
            <a:pPr>
              <a:lnSpc>
                <a:spcPct val="120000"/>
              </a:lnSpc>
            </a:pPr>
            <a:r>
              <a:rPr lang="pl-PL" sz="3600" b="1" dirty="0">
                <a:solidFill>
                  <a:srgbClr val="00B050"/>
                </a:solidFill>
                <a:ea typeface="+mj-lt"/>
                <a:cs typeface="+mj-lt"/>
              </a:rPr>
              <a:t>III. Zdrowie społeczne</a:t>
            </a:r>
            <a:endParaRPr lang="pl-PL" sz="3600" b="1" dirty="0">
              <a:solidFill>
                <a:srgbClr val="00B050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6F527BA-439F-46DE-80D5-C2CBA9B12E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8059" y="1404356"/>
            <a:ext cx="5592358" cy="4545098"/>
          </a:xfrm>
        </p:spPr>
        <p:txBody>
          <a:bodyPr vert="horz" lIns="109728" tIns="109728" rIns="109728" bIns="91440" rtlCol="0" anchor="t">
            <a:normAutofit lnSpcReduction="10000"/>
          </a:bodyPr>
          <a:lstStyle/>
          <a:p>
            <a:pPr>
              <a:lnSpc>
                <a:spcPct val="130000"/>
              </a:lnSpc>
            </a:pPr>
            <a:r>
              <a:rPr lang="pl-PL" sz="2400" dirty="0">
                <a:latin typeface="Tahoma"/>
                <a:ea typeface="+mn-lt"/>
                <a:cs typeface="+mn-lt"/>
              </a:rPr>
              <a:t>to </a:t>
            </a:r>
            <a:r>
              <a:rPr lang="pl-PL" sz="2400" dirty="0" err="1">
                <a:latin typeface="Tahoma"/>
                <a:ea typeface="+mn-lt"/>
                <a:cs typeface="+mn-lt"/>
              </a:rPr>
              <a:t>zdolność</a:t>
            </a:r>
            <a:r>
              <a:rPr lang="pl-PL" sz="2400" dirty="0">
                <a:latin typeface="Tahoma"/>
                <a:ea typeface="+mn-lt"/>
                <a:cs typeface="+mn-lt"/>
              </a:rPr>
              <a:t> do </a:t>
            </a:r>
            <a:r>
              <a:rPr lang="pl-PL" sz="2400" dirty="0" err="1">
                <a:latin typeface="Tahoma"/>
                <a:ea typeface="+mn-lt"/>
                <a:cs typeface="+mn-lt"/>
              </a:rPr>
              <a:t>nawiązywania</a:t>
            </a:r>
            <a:r>
              <a:rPr lang="pl-PL" sz="2400" dirty="0">
                <a:latin typeface="Tahoma"/>
                <a:ea typeface="+mn-lt"/>
                <a:cs typeface="+mn-lt"/>
              </a:rPr>
              <a:t>, podtrzymywania i rozwijania prawidłowych relacji z innymi </a:t>
            </a:r>
            <a:r>
              <a:rPr lang="pl-PL" sz="2400" dirty="0" err="1">
                <a:latin typeface="Tahoma"/>
                <a:ea typeface="+mn-lt"/>
                <a:cs typeface="+mn-lt"/>
              </a:rPr>
              <a:t>ludźmi</a:t>
            </a:r>
            <a:r>
              <a:rPr lang="pl-PL" sz="2400" dirty="0">
                <a:latin typeface="Tahoma"/>
                <a:ea typeface="+mn-lt"/>
                <a:cs typeface="+mn-lt"/>
              </a:rPr>
              <a:t>;</a:t>
            </a:r>
          </a:p>
          <a:p>
            <a:pPr>
              <a:lnSpc>
                <a:spcPct val="130000"/>
              </a:lnSpc>
            </a:pPr>
            <a:r>
              <a:rPr lang="pl-PL" sz="2400" i="1" dirty="0">
                <a:solidFill>
                  <a:srgbClr val="0070C0"/>
                </a:solidFill>
                <a:latin typeface="Tahoma"/>
                <a:ea typeface="+mn-lt"/>
                <a:cs typeface="+mn-lt"/>
              </a:rPr>
              <a:t>Pamiętaj o spotkaniach z przyjaciółmi/rówieśnikami oraz bliskimi! </a:t>
            </a:r>
            <a:endParaRPr lang="pl-PL" sz="2400" dirty="0">
              <a:solidFill>
                <a:srgbClr val="0070C0"/>
              </a:solidFill>
              <a:latin typeface="Tahoma"/>
              <a:ea typeface="+mn-lt"/>
              <a:cs typeface="+mn-lt"/>
            </a:endParaRPr>
          </a:p>
          <a:p>
            <a:pPr>
              <a:lnSpc>
                <a:spcPct val="130000"/>
              </a:lnSpc>
            </a:pPr>
            <a:r>
              <a:rPr lang="pl-PL" sz="2400" i="1" dirty="0">
                <a:solidFill>
                  <a:srgbClr val="C00000"/>
                </a:solidFill>
                <a:latin typeface="Tahoma"/>
                <a:ea typeface="+mn-lt"/>
                <a:cs typeface="+mn-lt"/>
              </a:rPr>
              <a:t>Rozmawiaj z nimi. Mów im o swoich przeżyciach! To ważne!</a:t>
            </a:r>
            <a:br>
              <a:rPr lang="pl-PL" sz="1700" i="1" dirty="0">
                <a:latin typeface="Tahoma"/>
                <a:ea typeface="+mn-lt"/>
                <a:cs typeface="+mn-lt"/>
              </a:rPr>
            </a:br>
            <a:r>
              <a:rPr lang="pl-PL" sz="1700" dirty="0">
                <a:ea typeface="+mn-lt"/>
                <a:cs typeface="+mn-lt"/>
              </a:rPr>
              <a:t> </a:t>
            </a:r>
            <a:endParaRPr lang="pl-PL" sz="1700" dirty="0">
              <a:ea typeface="Meiryo"/>
            </a:endParaRPr>
          </a:p>
          <a:p>
            <a:pPr>
              <a:lnSpc>
                <a:spcPct val="130000"/>
              </a:lnSpc>
            </a:pPr>
            <a:endParaRPr lang="pl-PL" sz="1700" dirty="0">
              <a:ea typeface="Meiryo"/>
            </a:endParaRPr>
          </a:p>
        </p:txBody>
      </p:sp>
      <p:pic>
        <p:nvPicPr>
          <p:cNvPr id="7" name="Obraz 7" descr="Osoby trzymające ręce">
            <a:extLst>
              <a:ext uri="{FF2B5EF4-FFF2-40B4-BE49-F238E27FC236}">
                <a16:creationId xmlns:a16="http://schemas.microsoft.com/office/drawing/2014/main" id="{C265FFF7-FB8D-4681-A2C2-51AD0732E04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6631" r="12681" b="1"/>
          <a:stretch/>
        </p:blipFill>
        <p:spPr>
          <a:xfrm>
            <a:off x="106515" y="173407"/>
            <a:ext cx="4629257" cy="4371297"/>
          </a:xfrm>
          <a:custGeom>
            <a:avLst/>
            <a:gdLst/>
            <a:ahLst/>
            <a:cxnLst/>
            <a:rect l="l" t="t" r="r" b="b"/>
            <a:pathLst>
              <a:path w="4473682" h="4266789">
                <a:moveTo>
                  <a:pt x="2560175" y="0"/>
                </a:moveTo>
                <a:cubicBezTo>
                  <a:pt x="2854325" y="0"/>
                  <a:pt x="3125049" y="57389"/>
                  <a:pt x="3364958" y="170416"/>
                </a:cubicBezTo>
                <a:cubicBezTo>
                  <a:pt x="3589795" y="276424"/>
                  <a:pt x="3787271" y="431151"/>
                  <a:pt x="3951911" y="630212"/>
                </a:cubicBezTo>
                <a:cubicBezTo>
                  <a:pt x="4288400" y="1037198"/>
                  <a:pt x="4473682" y="1615574"/>
                  <a:pt x="4473682" y="2258843"/>
                </a:cubicBezTo>
                <a:cubicBezTo>
                  <a:pt x="4473682" y="2515488"/>
                  <a:pt x="4401969" y="2721466"/>
                  <a:pt x="4241263" y="2926761"/>
                </a:cubicBezTo>
                <a:cubicBezTo>
                  <a:pt x="4073163" y="3141510"/>
                  <a:pt x="3820582" y="3339304"/>
                  <a:pt x="3553122" y="3548691"/>
                </a:cubicBezTo>
                <a:cubicBezTo>
                  <a:pt x="3503777" y="3587276"/>
                  <a:pt x="3452799" y="3627225"/>
                  <a:pt x="3401823" y="3667660"/>
                </a:cubicBezTo>
                <a:cubicBezTo>
                  <a:pt x="2945526" y="4029535"/>
                  <a:pt x="2612496" y="4266789"/>
                  <a:pt x="2158600" y="4266789"/>
                </a:cubicBezTo>
                <a:cubicBezTo>
                  <a:pt x="1467002" y="4266789"/>
                  <a:pt x="977203" y="3975555"/>
                  <a:pt x="520906" y="3292923"/>
                </a:cubicBezTo>
                <a:cubicBezTo>
                  <a:pt x="461194" y="3203574"/>
                  <a:pt x="402824" y="3122315"/>
                  <a:pt x="346375" y="3043781"/>
                </a:cubicBezTo>
                <a:cubicBezTo>
                  <a:pt x="112418" y="2718152"/>
                  <a:pt x="0" y="2548810"/>
                  <a:pt x="0" y="2258843"/>
                </a:cubicBezTo>
                <a:cubicBezTo>
                  <a:pt x="0" y="1970923"/>
                  <a:pt x="70465" y="1686507"/>
                  <a:pt x="209284" y="1413494"/>
                </a:cubicBezTo>
                <a:cubicBezTo>
                  <a:pt x="345127" y="1146423"/>
                  <a:pt x="539338" y="901960"/>
                  <a:pt x="786447" y="687114"/>
                </a:cubicBezTo>
                <a:cubicBezTo>
                  <a:pt x="1029332" y="475874"/>
                  <a:pt x="1317816" y="301661"/>
                  <a:pt x="1620894" y="183373"/>
                </a:cubicBezTo>
                <a:cubicBezTo>
                  <a:pt x="1932132" y="61678"/>
                  <a:pt x="2248266" y="0"/>
                  <a:pt x="2560175" y="0"/>
                </a:cubicBezTo>
                <a:close/>
              </a:path>
            </a:pathLst>
          </a:custGeom>
        </p:spPr>
      </p:pic>
      <p:pic>
        <p:nvPicPr>
          <p:cNvPr id="6" name="Obraz 6" descr="Ręce z naciśniętym sercem">
            <a:extLst>
              <a:ext uri="{FF2B5EF4-FFF2-40B4-BE49-F238E27FC236}">
                <a16:creationId xmlns:a16="http://schemas.microsoft.com/office/drawing/2014/main" id="{FAC5D871-4CBE-4EEC-86D5-47D431244C8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r="30923" b="-4"/>
          <a:stretch/>
        </p:blipFill>
        <p:spPr>
          <a:xfrm>
            <a:off x="3450497" y="4352640"/>
            <a:ext cx="2442835" cy="2360651"/>
          </a:xfrm>
          <a:custGeom>
            <a:avLst/>
            <a:gdLst/>
            <a:ahLst/>
            <a:cxnLst/>
            <a:rect l="l" t="t" r="r" b="b"/>
            <a:pathLst>
              <a:path w="2442835" h="2360651">
                <a:moveTo>
                  <a:pt x="1397973" y="0"/>
                </a:moveTo>
                <a:cubicBezTo>
                  <a:pt x="1558592" y="0"/>
                  <a:pt x="1706420" y="31752"/>
                  <a:pt x="1837422" y="94284"/>
                </a:cubicBezTo>
                <a:cubicBezTo>
                  <a:pt x="1960192" y="152935"/>
                  <a:pt x="2068023" y="238539"/>
                  <a:pt x="2157925" y="348672"/>
                </a:cubicBezTo>
                <a:cubicBezTo>
                  <a:pt x="2341663" y="573842"/>
                  <a:pt x="2442835" y="893836"/>
                  <a:pt x="2442835" y="1249731"/>
                </a:cubicBezTo>
                <a:cubicBezTo>
                  <a:pt x="2442835" y="1391724"/>
                  <a:pt x="2403676" y="1505683"/>
                  <a:pt x="2315923" y="1619265"/>
                </a:cubicBezTo>
                <a:cubicBezTo>
                  <a:pt x="2224133" y="1738077"/>
                  <a:pt x="2086213" y="1847509"/>
                  <a:pt x="1940168" y="1963355"/>
                </a:cubicBezTo>
                <a:cubicBezTo>
                  <a:pt x="1913222" y="1984702"/>
                  <a:pt x="1885386" y="2006805"/>
                  <a:pt x="1857551" y="2029176"/>
                </a:cubicBezTo>
                <a:cubicBezTo>
                  <a:pt x="1608393" y="2229387"/>
                  <a:pt x="1426542" y="2360651"/>
                  <a:pt x="1178694" y="2360651"/>
                </a:cubicBezTo>
                <a:cubicBezTo>
                  <a:pt x="801051" y="2360651"/>
                  <a:pt x="533598" y="2199522"/>
                  <a:pt x="284438" y="1821849"/>
                </a:cubicBezTo>
                <a:cubicBezTo>
                  <a:pt x="251833" y="1772416"/>
                  <a:pt x="219961" y="1727458"/>
                  <a:pt x="189137" y="1684008"/>
                </a:cubicBezTo>
                <a:cubicBezTo>
                  <a:pt x="61386" y="1503850"/>
                  <a:pt x="0" y="1410160"/>
                  <a:pt x="0" y="1249731"/>
                </a:cubicBezTo>
                <a:cubicBezTo>
                  <a:pt x="0" y="1090436"/>
                  <a:pt x="38477" y="933080"/>
                  <a:pt x="114279" y="782032"/>
                </a:cubicBezTo>
                <a:cubicBezTo>
                  <a:pt x="188455" y="634272"/>
                  <a:pt x="294503" y="499020"/>
                  <a:pt x="429436" y="380154"/>
                </a:cubicBezTo>
                <a:cubicBezTo>
                  <a:pt x="562062" y="263283"/>
                  <a:pt x="719588" y="166898"/>
                  <a:pt x="885082" y="101454"/>
                </a:cubicBezTo>
                <a:cubicBezTo>
                  <a:pt x="1055033" y="34124"/>
                  <a:pt x="1227656" y="0"/>
                  <a:pt x="1397973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8766844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6F4FD1B-0D3A-4937-AC39-A3EC79146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4738" y="1142999"/>
            <a:ext cx="5197655" cy="939801"/>
          </a:xfrm>
        </p:spPr>
        <p:txBody>
          <a:bodyPr anchor="b">
            <a:normAutofit/>
          </a:bodyPr>
          <a:lstStyle/>
          <a:p>
            <a:r>
              <a:rPr lang="pl-PL" b="1" dirty="0">
                <a:solidFill>
                  <a:srgbClr val="00B050"/>
                </a:solidFill>
                <a:ea typeface="+mj-lt"/>
                <a:cs typeface="+mj-lt"/>
              </a:rPr>
              <a:t>IV. Zdrowie duchowe</a:t>
            </a:r>
            <a:endParaRPr lang="pl-PL" b="1" dirty="0">
              <a:solidFill>
                <a:srgbClr val="00B050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2B631A3-4CDD-489E-95A0-BDC4FA2FA7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4738" y="2312988"/>
            <a:ext cx="5197655" cy="3651250"/>
          </a:xfrm>
        </p:spPr>
        <p:txBody>
          <a:bodyPr vert="horz" lIns="109728" tIns="109728" rIns="109728" bIns="91440" rtlCol="0" anchor="t"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pl-PL" dirty="0">
                <a:latin typeface="Tahoma"/>
                <a:ea typeface="+mn-lt"/>
                <a:cs typeface="+mn-lt"/>
              </a:rPr>
              <a:t>przede wszystkim dotyczy obszaru wiary i praktyk religijnych, ale również...</a:t>
            </a:r>
          </a:p>
          <a:p>
            <a:pPr>
              <a:lnSpc>
                <a:spcPct val="150000"/>
              </a:lnSpc>
            </a:pPr>
            <a:r>
              <a:rPr lang="pl-PL" dirty="0">
                <a:latin typeface="Tahoma"/>
                <a:ea typeface="+mn-lt"/>
                <a:cs typeface="+mn-lt"/>
              </a:rPr>
              <a:t>to </a:t>
            </a:r>
            <a:r>
              <a:rPr lang="pl-PL" dirty="0" err="1">
                <a:latin typeface="Tahoma"/>
                <a:ea typeface="+mn-lt"/>
                <a:cs typeface="+mn-lt"/>
              </a:rPr>
              <a:t>zbiór</a:t>
            </a:r>
            <a:r>
              <a:rPr lang="pl-PL" dirty="0">
                <a:latin typeface="Tahoma"/>
                <a:ea typeface="+mn-lt"/>
                <a:cs typeface="+mn-lt"/>
              </a:rPr>
              <a:t> zasad, </a:t>
            </a:r>
            <a:r>
              <a:rPr lang="pl-PL" dirty="0" err="1">
                <a:latin typeface="Tahoma"/>
                <a:ea typeface="+mn-lt"/>
                <a:cs typeface="+mn-lt"/>
              </a:rPr>
              <a:t>zachowań</a:t>
            </a:r>
            <a:br>
              <a:rPr lang="pl-PL" dirty="0">
                <a:latin typeface="Tahoma"/>
                <a:ea typeface="+mn-lt"/>
                <a:cs typeface="+mn-lt"/>
              </a:rPr>
            </a:br>
            <a:r>
              <a:rPr lang="pl-PL" dirty="0">
                <a:latin typeface="Tahoma"/>
                <a:ea typeface="+mn-lt"/>
                <a:cs typeface="+mn-lt"/>
              </a:rPr>
              <a:t>i </a:t>
            </a:r>
            <a:r>
              <a:rPr lang="pl-PL" dirty="0" err="1">
                <a:latin typeface="Tahoma"/>
                <a:ea typeface="+mn-lt"/>
                <a:cs typeface="+mn-lt"/>
              </a:rPr>
              <a:t>sposobów</a:t>
            </a:r>
            <a:r>
              <a:rPr lang="pl-PL" dirty="0">
                <a:latin typeface="Tahoma"/>
                <a:ea typeface="+mn-lt"/>
                <a:cs typeface="+mn-lt"/>
              </a:rPr>
              <a:t> </a:t>
            </a:r>
            <a:r>
              <a:rPr lang="pl-PL" dirty="0" err="1">
                <a:latin typeface="Tahoma"/>
                <a:ea typeface="+mn-lt"/>
                <a:cs typeface="+mn-lt"/>
              </a:rPr>
              <a:t>osiągania</a:t>
            </a:r>
            <a:r>
              <a:rPr lang="pl-PL" dirty="0">
                <a:latin typeface="Tahoma"/>
                <a:ea typeface="+mn-lt"/>
                <a:cs typeface="+mn-lt"/>
              </a:rPr>
              <a:t> </a:t>
            </a:r>
            <a:r>
              <a:rPr lang="pl-PL" dirty="0" err="1">
                <a:latin typeface="Tahoma"/>
                <a:ea typeface="+mn-lt"/>
                <a:cs typeface="+mn-lt"/>
              </a:rPr>
              <a:t>wewnętrznego</a:t>
            </a:r>
            <a:r>
              <a:rPr lang="pl-PL" dirty="0">
                <a:latin typeface="Tahoma"/>
                <a:ea typeface="+mn-lt"/>
                <a:cs typeface="+mn-lt"/>
              </a:rPr>
              <a:t> spokoju </a:t>
            </a:r>
            <a:endParaRPr lang="pl-PL" dirty="0">
              <a:latin typeface="Tahoma"/>
              <a:ea typeface="Meiryo"/>
              <a:cs typeface="Tahoma"/>
            </a:endParaRPr>
          </a:p>
          <a:p>
            <a:endParaRPr lang="pl-PL" dirty="0">
              <a:ea typeface="Meiryo"/>
            </a:endParaRPr>
          </a:p>
        </p:txBody>
      </p:sp>
      <p:pic>
        <p:nvPicPr>
          <p:cNvPr id="4" name="Picture 4" descr="Mental Health VIII Prismatic – Free SVG Clipart">
            <a:extLst>
              <a:ext uri="{FF2B5EF4-FFF2-40B4-BE49-F238E27FC236}">
                <a16:creationId xmlns:a16="http://schemas.microsoft.com/office/drawing/2014/main" id="{EDCF7651-185A-44D0-8562-6C9DDD34056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9607" y="1582747"/>
            <a:ext cx="3249406" cy="369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030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7D48112-7049-4D1A-BC9E-7BE774F2D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0531" y="1346268"/>
            <a:ext cx="5274860" cy="3066706"/>
          </a:xfrm>
        </p:spPr>
        <p:txBody>
          <a:bodyPr vert="horz" lIns="109728" tIns="109728" rIns="109728" bIns="91440" rtlCol="0" anchor="b"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5600">
                <a:solidFill>
                  <a:srgbClr val="00B050"/>
                </a:solidFill>
              </a:rPr>
              <a:t>Co </a:t>
            </a:r>
            <a:r>
              <a:rPr lang="en-US" sz="5600" err="1">
                <a:solidFill>
                  <a:srgbClr val="00B050"/>
                </a:solidFill>
              </a:rPr>
              <a:t>wpływa</a:t>
            </a:r>
            <a:r>
              <a:rPr lang="en-US" sz="5600">
                <a:solidFill>
                  <a:srgbClr val="00B050"/>
                </a:solidFill>
              </a:rPr>
              <a:t> </a:t>
            </a:r>
            <a:r>
              <a:rPr lang="en-US" sz="5600" err="1">
                <a:solidFill>
                  <a:srgbClr val="00B050"/>
                </a:solidFill>
              </a:rPr>
              <a:t>na</a:t>
            </a:r>
            <a:r>
              <a:rPr lang="en-US" sz="5600">
                <a:solidFill>
                  <a:srgbClr val="00B050"/>
                </a:solidFill>
              </a:rPr>
              <a:t> </a:t>
            </a:r>
            <a:r>
              <a:rPr lang="en-US" sz="5600" err="1">
                <a:solidFill>
                  <a:srgbClr val="00B050"/>
                </a:solidFill>
              </a:rPr>
              <a:t>nasze</a:t>
            </a:r>
            <a:r>
              <a:rPr lang="en-US" sz="5600">
                <a:solidFill>
                  <a:srgbClr val="00B050"/>
                </a:solidFill>
              </a:rPr>
              <a:t> </a:t>
            </a:r>
            <a:r>
              <a:rPr lang="en-US" sz="5600">
                <a:solidFill>
                  <a:srgbClr val="00B0F0"/>
                </a:solidFill>
              </a:rPr>
              <a:t>ZDROWIE</a:t>
            </a:r>
            <a:r>
              <a:rPr lang="en-US" sz="5600">
                <a:solidFill>
                  <a:srgbClr val="00B050"/>
                </a:solidFill>
              </a:rPr>
              <a:t>?</a:t>
            </a:r>
            <a:endParaRPr lang="en-US" sz="5600">
              <a:solidFill>
                <a:srgbClr val="00B050"/>
              </a:solidFill>
              <a:ea typeface="Meiryo"/>
            </a:endParaRPr>
          </a:p>
        </p:txBody>
      </p:sp>
      <p:pic>
        <p:nvPicPr>
          <p:cNvPr id="4" name="Obraz 4">
            <a:extLst>
              <a:ext uri="{FF2B5EF4-FFF2-40B4-BE49-F238E27FC236}">
                <a16:creationId xmlns:a16="http://schemas.microsoft.com/office/drawing/2014/main" id="{A2EA2D3E-E853-49B3-B8F2-6323D979F4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9474" r="15191" b="-1"/>
          <a:stretch/>
        </p:blipFill>
        <p:spPr>
          <a:xfrm>
            <a:off x="4487333" y="10"/>
            <a:ext cx="7704667" cy="6877868"/>
          </a:xfrm>
          <a:custGeom>
            <a:avLst/>
            <a:gdLst/>
            <a:ahLst/>
            <a:cxnLst/>
            <a:rect l="l" t="t" r="r" b="b"/>
            <a:pathLst>
              <a:path w="7704667" h="6877878">
                <a:moveTo>
                  <a:pt x="0" y="0"/>
                </a:moveTo>
                <a:lnTo>
                  <a:pt x="7704667" y="0"/>
                </a:lnTo>
                <a:lnTo>
                  <a:pt x="7704667" y="6877878"/>
                </a:lnTo>
                <a:lnTo>
                  <a:pt x="0" y="6877878"/>
                </a:lnTo>
                <a:lnTo>
                  <a:pt x="0" y="6867939"/>
                </a:lnTo>
                <a:lnTo>
                  <a:pt x="146217" y="6867939"/>
                </a:lnTo>
                <a:lnTo>
                  <a:pt x="252811" y="6795007"/>
                </a:lnTo>
                <a:cubicBezTo>
                  <a:pt x="428996" y="6667346"/>
                  <a:pt x="601946" y="6529451"/>
                  <a:pt x="776494" y="6388681"/>
                </a:cubicBezTo>
                <a:cubicBezTo>
                  <a:pt x="1734992" y="5615677"/>
                  <a:pt x="2676361" y="4981124"/>
                  <a:pt x="2676361" y="3631852"/>
                </a:cubicBezTo>
                <a:cubicBezTo>
                  <a:pt x="2676361" y="2101350"/>
                  <a:pt x="2094814" y="761014"/>
                  <a:pt x="1053668" y="20384"/>
                </a:cubicBezTo>
                <a:lnTo>
                  <a:pt x="1038069" y="9939"/>
                </a:lnTo>
                <a:lnTo>
                  <a:pt x="0" y="9939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495042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hart, pie chart&#10;&#10;Description automatically generated">
            <a:extLst>
              <a:ext uri="{FF2B5EF4-FFF2-40B4-BE49-F238E27FC236}">
                <a16:creationId xmlns:a16="http://schemas.microsoft.com/office/drawing/2014/main" id="{87541D0F-0CA9-4757-ABFC-42209031133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9485" y="325584"/>
            <a:ext cx="11416340" cy="6231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02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292</Words>
  <Application>Microsoft Office PowerPoint</Application>
  <PresentationFormat>Panoramiczny</PresentationFormat>
  <Paragraphs>80</Paragraphs>
  <Slides>18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19" baseType="lpstr">
      <vt:lpstr>Office Theme</vt:lpstr>
      <vt:lpstr>Zdrowie zaczyna sie w głowie!</vt:lpstr>
      <vt:lpstr>ZDROWIE...</vt:lpstr>
      <vt:lpstr>Definicja zdrowia i dobrej jakości życia według Światowej Organizacji Zdrowia</vt:lpstr>
      <vt:lpstr>ASPEKTY ZDROWIA</vt:lpstr>
      <vt:lpstr>II. Zdrowie psychiczne</vt:lpstr>
      <vt:lpstr>III. Zdrowie społeczne</vt:lpstr>
      <vt:lpstr>IV. Zdrowie duchowe</vt:lpstr>
      <vt:lpstr>Co wpływa na nasze ZDROWIE?</vt:lpstr>
      <vt:lpstr>Prezentacja programu PowerPoint</vt:lpstr>
      <vt:lpstr>STYL ŻYCIA</vt:lpstr>
      <vt:lpstr>STYL ŻYCIA - ćwiczenie </vt:lpstr>
      <vt:lpstr>STYL ŻYCIA</vt:lpstr>
      <vt:lpstr>KALAMBURY - ćwiczenie</vt:lpstr>
      <vt:lpstr>TAK/NIE - ćwiczenie</vt:lpstr>
      <vt:lpstr>Do wykonania w domu lub podczas lekcji wychowawczej</vt:lpstr>
      <vt:lpstr>MAPA TALENTÓW I PASJI Metoda wspiera rozwój samoświadomości  i refleksyjności u dzieci  i młodzieży oraz wzmacnia poczucie własnej wartości. </vt:lpstr>
      <vt:lpstr>DZIENNIK WDZIĘCZNOŚCI Dziennik wdzięczności to forma wspierania zdrowia psychicznego poprzez pracę nad rozwojem wewnętrznym.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/>
  <cp:lastModifiedBy>Karolina Matejczyk</cp:lastModifiedBy>
  <cp:revision>29</cp:revision>
  <dcterms:created xsi:type="dcterms:W3CDTF">2021-05-11T14:16:20Z</dcterms:created>
  <dcterms:modified xsi:type="dcterms:W3CDTF">2022-10-11T20:04:19Z</dcterms:modified>
</cp:coreProperties>
</file>