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Poppins"/>
      <p:regular r:id="rId16"/>
      <p:bold r:id="rId17"/>
      <p:italic r:id="rId18"/>
      <p:boldItalic r:id="rId19"/>
    </p:embeddedFont>
    <p:embeddedFont>
      <p:font typeface="La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11" Type="http://schemas.openxmlformats.org/officeDocument/2006/relationships/slide" Target="slides/slide6.xml"/><Relationship Id="rId22" Type="http://schemas.openxmlformats.org/officeDocument/2006/relationships/font" Target="fonts/Lato-italic.fntdata"/><Relationship Id="rId10" Type="http://schemas.openxmlformats.org/officeDocument/2006/relationships/slide" Target="slides/slide5.xml"/><Relationship Id="rId21" Type="http://schemas.openxmlformats.org/officeDocument/2006/relationships/font" Target="fonts/Lato-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bold.fntdata"/><Relationship Id="rId16" Type="http://schemas.openxmlformats.org/officeDocument/2006/relationships/font" Target="fonts/Poppins-regular.fntdata"/><Relationship Id="rId5" Type="http://schemas.openxmlformats.org/officeDocument/2006/relationships/notesMaster" Target="notesMasters/notesMaster1.xml"/><Relationship Id="rId19" Type="http://schemas.openxmlformats.org/officeDocument/2006/relationships/font" Target="fonts/Poppins-boldItalic.fntdata"/><Relationship Id="rId6" Type="http://schemas.openxmlformats.org/officeDocument/2006/relationships/slide" Target="slides/slide1.xml"/><Relationship Id="rId18"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0d14810ffb1dbb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0d14810ffb1dbb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6.png"/><Relationship Id="rId11" Type="http://schemas.openxmlformats.org/officeDocument/2006/relationships/image" Target="../media/image10.png"/><Relationship Id="rId10" Type="http://schemas.openxmlformats.org/officeDocument/2006/relationships/image" Target="../media/image15.png"/><Relationship Id="rId12" Type="http://schemas.openxmlformats.org/officeDocument/2006/relationships/image" Target="../media/image7.png"/><Relationship Id="rId9"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6.png"/><Relationship Id="rId7" Type="http://schemas.openxmlformats.org/officeDocument/2006/relationships/image" Target="../media/image24.png"/><Relationship Id="rId8"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8.png"/><Relationship Id="rId7"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9.png"/><Relationship Id="rId11" Type="http://schemas.openxmlformats.org/officeDocument/2006/relationships/image" Target="../media/image28.png"/><Relationship Id="rId10" Type="http://schemas.openxmlformats.org/officeDocument/2006/relationships/image" Target="../media/image20.png"/><Relationship Id="rId12" Type="http://schemas.openxmlformats.org/officeDocument/2006/relationships/image" Target="../media/image31.png"/><Relationship Id="rId9" Type="http://schemas.openxmlformats.org/officeDocument/2006/relationships/image" Target="../media/image23.png"/><Relationship Id="rId5" Type="http://schemas.openxmlformats.org/officeDocument/2006/relationships/image" Target="../media/image32.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0.png"/><Relationship Id="rId5"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295275" y="1897409"/>
            <a:ext cx="11601450" cy="22860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6000" u="none" cap="none" strike="noStrike">
                <a:solidFill>
                  <a:srgbClr val="004B87"/>
                </a:solidFill>
                <a:latin typeface="Poppins"/>
                <a:ea typeface="Poppins"/>
                <a:cs typeface="Poppins"/>
                <a:sym typeface="Poppins"/>
              </a:rPr>
              <a:t>EVERYTHING ABOUT SWEDEN</a:t>
            </a:r>
            <a:endParaRPr/>
          </a:p>
        </p:txBody>
      </p:sp>
      <p:sp>
        <p:nvSpPr>
          <p:cNvPr id="86" name="Google Shape;86;p13"/>
          <p:cNvSpPr txBox="1"/>
          <p:nvPr/>
        </p:nvSpPr>
        <p:spPr>
          <a:xfrm>
            <a:off x="571500" y="4373909"/>
            <a:ext cx="11049000" cy="215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9" name="Shape 209"/>
        <p:cNvGrpSpPr/>
        <p:nvPr/>
      </p:nvGrpSpPr>
      <p:grpSpPr>
        <a:xfrm>
          <a:off x="0" y="0"/>
          <a:ext cx="0" cy="0"/>
          <a:chOff x="0" y="0"/>
          <a:chExt cx="0" cy="0"/>
        </a:xfrm>
      </p:grpSpPr>
      <p:pic>
        <p:nvPicPr>
          <p:cNvPr descr="image.png" id="210" name="Google Shape;21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1" name="Google Shape;211;p22"/>
          <p:cNvSpPr txBox="1"/>
          <p:nvPr/>
        </p:nvSpPr>
        <p:spPr>
          <a:xfrm>
            <a:off x="295275" y="2454622"/>
            <a:ext cx="11601450" cy="12192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6375" u="none" cap="none" strike="noStrike">
                <a:solidFill>
                  <a:srgbClr val="004B87"/>
                </a:solidFill>
                <a:latin typeface="Poppins"/>
                <a:ea typeface="Poppins"/>
                <a:cs typeface="Poppins"/>
                <a:sym typeface="Poppins"/>
              </a:rPr>
              <a:t>Thank you!</a:t>
            </a:r>
            <a:endParaRPr/>
          </a:p>
        </p:txBody>
      </p:sp>
      <p:sp>
        <p:nvSpPr>
          <p:cNvPr id="212" name="Google Shape;212;p22"/>
          <p:cNvSpPr txBox="1"/>
          <p:nvPr/>
        </p:nvSpPr>
        <p:spPr>
          <a:xfrm>
            <a:off x="571500" y="3864322"/>
            <a:ext cx="11049000" cy="2154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image.png" id="91" name="Google Shape;9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2" name="Google Shape;92;p14"/>
          <p:cNvSpPr txBox="1"/>
          <p:nvPr/>
        </p:nvSpPr>
        <p:spPr>
          <a:xfrm>
            <a:off x="571500" y="571500"/>
            <a:ext cx="5550693"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Nature &amp; Landscape</a:t>
            </a:r>
            <a:endParaRPr/>
          </a:p>
        </p:txBody>
      </p:sp>
      <p:pic>
        <p:nvPicPr>
          <p:cNvPr descr="image.png" id="93" name="Google Shape;93;p14"/>
          <p:cNvPicPr preferRelativeResize="0"/>
          <p:nvPr/>
        </p:nvPicPr>
        <p:blipFill rotWithShape="1">
          <a:blip r:embed="rId4">
            <a:alphaModFix/>
          </a:blip>
          <a:srcRect b="0" l="0" r="0" t="0"/>
          <a:stretch/>
        </p:blipFill>
        <p:spPr>
          <a:xfrm>
            <a:off x="6334125" y="0"/>
            <a:ext cx="5857875" cy="6858000"/>
          </a:xfrm>
          <a:prstGeom prst="rect">
            <a:avLst/>
          </a:prstGeom>
          <a:noFill/>
          <a:ln>
            <a:noFill/>
          </a:ln>
        </p:spPr>
      </p:pic>
      <p:sp>
        <p:nvSpPr>
          <p:cNvPr id="94" name="Google Shape;94;p14"/>
          <p:cNvSpPr txBox="1"/>
          <p:nvPr/>
        </p:nvSpPr>
        <p:spPr>
          <a:xfrm>
            <a:off x="571500" y="2379464"/>
            <a:ext cx="5550693" cy="4381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250" u="none" cap="none" strike="noStrike">
                <a:solidFill>
                  <a:srgbClr val="1E293B"/>
                </a:solidFill>
                <a:latin typeface="Poppins"/>
                <a:ea typeface="Poppins"/>
                <a:cs typeface="Poppins"/>
                <a:sym typeface="Poppins"/>
              </a:rPr>
              <a:t>The Scandinavian Peninsula</a:t>
            </a:r>
            <a:endParaRPr/>
          </a:p>
        </p:txBody>
      </p:sp>
      <p:sp>
        <p:nvSpPr>
          <p:cNvPr id="95" name="Google Shape;95;p14"/>
          <p:cNvSpPr txBox="1"/>
          <p:nvPr/>
        </p:nvSpPr>
        <p:spPr>
          <a:xfrm>
            <a:off x="571500" y="2960489"/>
            <a:ext cx="528637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75569"/>
                </a:solidFill>
                <a:latin typeface="Lato"/>
                <a:ea typeface="Lato"/>
                <a:cs typeface="Lato"/>
                <a:sym typeface="Lato"/>
              </a:rPr>
              <a:t>Sweden is the largest country in Scandinavia, captivating visitors with its pristine nature. More than 70% of its surface is covered by dense forests, providing a haven for rich wildlife.</a:t>
            </a:r>
            <a:endParaRPr/>
          </a:p>
        </p:txBody>
      </p:sp>
      <p:sp>
        <p:nvSpPr>
          <p:cNvPr id="96" name="Google Shape;96;p14"/>
          <p:cNvSpPr txBox="1"/>
          <p:nvPr/>
        </p:nvSpPr>
        <p:spPr>
          <a:xfrm>
            <a:off x="571500" y="4057650"/>
            <a:ext cx="5286375" cy="121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75569"/>
                </a:solidFill>
                <a:latin typeface="Lato"/>
                <a:ea typeface="Lato"/>
                <a:cs typeface="Lato"/>
                <a:sym typeface="Lato"/>
              </a:rPr>
              <a:t>The country boasts an impressive number of over 100,000 picturesque lakes, with Lake Vänern being the largest. The terrain consists mostly of lowlands and highlands, bordered by the majestic Scandinavian Mountains in the west.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pic>
        <p:nvPicPr>
          <p:cNvPr descr="image.png" id="101" name="Google Shape;101;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2" name="Google Shape;102;p15"/>
          <p:cNvPicPr preferRelativeResize="0"/>
          <p:nvPr/>
        </p:nvPicPr>
        <p:blipFill rotWithShape="1">
          <a:blip r:embed="rId4">
            <a:alphaModFix/>
          </a:blip>
          <a:srcRect b="0" l="0" r="0" t="0"/>
          <a:stretch/>
        </p:blipFill>
        <p:spPr>
          <a:xfrm>
            <a:off x="571500" y="2028825"/>
            <a:ext cx="3429000" cy="3781276"/>
          </a:xfrm>
          <a:prstGeom prst="rect">
            <a:avLst/>
          </a:prstGeom>
          <a:noFill/>
          <a:ln>
            <a:noFill/>
          </a:ln>
        </p:spPr>
      </p:pic>
      <p:pic>
        <p:nvPicPr>
          <p:cNvPr descr="image.png" id="103" name="Google Shape;103;p15"/>
          <p:cNvPicPr preferRelativeResize="0"/>
          <p:nvPr/>
        </p:nvPicPr>
        <p:blipFill rotWithShape="1">
          <a:blip r:embed="rId5">
            <a:alphaModFix/>
          </a:blip>
          <a:srcRect b="0" l="0" r="0" t="0"/>
          <a:stretch/>
        </p:blipFill>
        <p:spPr>
          <a:xfrm>
            <a:off x="4381500" y="2028825"/>
            <a:ext cx="3429000" cy="3781276"/>
          </a:xfrm>
          <a:prstGeom prst="rect">
            <a:avLst/>
          </a:prstGeom>
          <a:noFill/>
          <a:ln>
            <a:noFill/>
          </a:ln>
        </p:spPr>
      </p:pic>
      <p:pic>
        <p:nvPicPr>
          <p:cNvPr descr="image.png" id="104" name="Google Shape;104;p15"/>
          <p:cNvPicPr preferRelativeResize="0"/>
          <p:nvPr/>
        </p:nvPicPr>
        <p:blipFill rotWithShape="1">
          <a:blip r:embed="rId6">
            <a:alphaModFix/>
          </a:blip>
          <a:srcRect b="0" l="0" r="0" t="0"/>
          <a:stretch/>
        </p:blipFill>
        <p:spPr>
          <a:xfrm>
            <a:off x="8191500" y="2028825"/>
            <a:ext cx="3429000" cy="3781276"/>
          </a:xfrm>
          <a:prstGeom prst="rect">
            <a:avLst/>
          </a:prstGeom>
          <a:noFill/>
          <a:ln>
            <a:noFill/>
          </a:ln>
        </p:spPr>
      </p:pic>
      <p:pic>
        <p:nvPicPr>
          <p:cNvPr descr="image.png" id="105" name="Google Shape;105;p15"/>
          <p:cNvPicPr preferRelativeResize="0"/>
          <p:nvPr/>
        </p:nvPicPr>
        <p:blipFill rotWithShape="1">
          <a:blip r:embed="rId7">
            <a:alphaModFix/>
          </a:blip>
          <a:srcRect b="0" l="0" r="0" t="0"/>
          <a:stretch/>
        </p:blipFill>
        <p:spPr>
          <a:xfrm>
            <a:off x="1905000" y="2371725"/>
            <a:ext cx="762000" cy="762000"/>
          </a:xfrm>
          <a:prstGeom prst="rect">
            <a:avLst/>
          </a:prstGeom>
          <a:noFill/>
          <a:ln>
            <a:noFill/>
          </a:ln>
        </p:spPr>
      </p:pic>
      <p:sp>
        <p:nvSpPr>
          <p:cNvPr id="106" name="Google Shape;106;p15"/>
          <p:cNvSpPr txBox="1"/>
          <p:nvPr/>
        </p:nvSpPr>
        <p:spPr>
          <a:xfrm>
            <a:off x="1615916" y="3371850"/>
            <a:ext cx="1340167"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The King</a:t>
            </a:r>
            <a:endParaRPr/>
          </a:p>
        </p:txBody>
      </p:sp>
      <p:sp>
        <p:nvSpPr>
          <p:cNvPr id="107" name="Google Shape;107;p15"/>
          <p:cNvSpPr txBox="1"/>
          <p:nvPr/>
        </p:nvSpPr>
        <p:spPr>
          <a:xfrm>
            <a:off x="819150" y="3952875"/>
            <a:ext cx="2933700"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King Carl XVI Gustaf has been the Head of State since 1973. His role today is entirely representative and ceremonial, holding no executive political power over the country.</a:t>
            </a:r>
            <a:endParaRPr/>
          </a:p>
        </p:txBody>
      </p:sp>
      <p:pic>
        <p:nvPicPr>
          <p:cNvPr descr="image.png" id="108" name="Google Shape;108;p15"/>
          <p:cNvPicPr preferRelativeResize="0"/>
          <p:nvPr/>
        </p:nvPicPr>
        <p:blipFill rotWithShape="1">
          <a:blip r:embed="rId8">
            <a:alphaModFix/>
          </a:blip>
          <a:srcRect b="0" l="0" r="0" t="0"/>
          <a:stretch/>
        </p:blipFill>
        <p:spPr>
          <a:xfrm>
            <a:off x="5715000" y="2371725"/>
            <a:ext cx="762000" cy="762000"/>
          </a:xfrm>
          <a:prstGeom prst="rect">
            <a:avLst/>
          </a:prstGeom>
          <a:noFill/>
          <a:ln>
            <a:noFill/>
          </a:ln>
        </p:spPr>
      </p:pic>
      <p:sp>
        <p:nvSpPr>
          <p:cNvPr id="109" name="Google Shape;109;p15"/>
          <p:cNvSpPr txBox="1"/>
          <p:nvPr/>
        </p:nvSpPr>
        <p:spPr>
          <a:xfrm>
            <a:off x="5145881" y="3371850"/>
            <a:ext cx="1900237"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The Riksdag</a:t>
            </a:r>
            <a:endParaRPr/>
          </a:p>
        </p:txBody>
      </p:sp>
      <p:sp>
        <p:nvSpPr>
          <p:cNvPr id="110" name="Google Shape;110;p15"/>
          <p:cNvSpPr txBox="1"/>
          <p:nvPr/>
        </p:nvSpPr>
        <p:spPr>
          <a:xfrm>
            <a:off x="4629150" y="3952875"/>
            <a:ext cx="2933700"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The unicameral Swedish parliament consists of 349 members, elected in general elections every four years. This is where national debates are held and all laws are passed.</a:t>
            </a:r>
            <a:endParaRPr/>
          </a:p>
        </p:txBody>
      </p:sp>
      <p:pic>
        <p:nvPicPr>
          <p:cNvPr descr="image.png" id="111" name="Google Shape;111;p15"/>
          <p:cNvPicPr preferRelativeResize="0"/>
          <p:nvPr/>
        </p:nvPicPr>
        <p:blipFill rotWithShape="1">
          <a:blip r:embed="rId9">
            <a:alphaModFix/>
          </a:blip>
          <a:srcRect b="0" l="0" r="0" t="0"/>
          <a:stretch/>
        </p:blipFill>
        <p:spPr>
          <a:xfrm>
            <a:off x="9525000" y="2371725"/>
            <a:ext cx="762000" cy="762000"/>
          </a:xfrm>
          <a:prstGeom prst="rect">
            <a:avLst/>
          </a:prstGeom>
          <a:noFill/>
          <a:ln>
            <a:noFill/>
          </a:ln>
        </p:spPr>
      </p:pic>
      <p:sp>
        <p:nvSpPr>
          <p:cNvPr id="112" name="Google Shape;112;p15"/>
          <p:cNvSpPr txBox="1"/>
          <p:nvPr/>
        </p:nvSpPr>
        <p:spPr>
          <a:xfrm>
            <a:off x="8790860" y="3371850"/>
            <a:ext cx="2230278"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Prime Minister</a:t>
            </a:r>
            <a:endParaRPr/>
          </a:p>
        </p:txBody>
      </p:sp>
      <p:sp>
        <p:nvSpPr>
          <p:cNvPr id="113" name="Google Shape;113;p15"/>
          <p:cNvSpPr txBox="1"/>
          <p:nvPr/>
        </p:nvSpPr>
        <p:spPr>
          <a:xfrm>
            <a:off x="8439150" y="3952875"/>
            <a:ext cx="2933700" cy="1371451"/>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The Head of Government is typically the leader of the largest party in the Riksdag. They direct the country's domestic policy, administration, and foreign affairs.</a:t>
            </a:r>
            <a:endParaRPr/>
          </a:p>
        </p:txBody>
      </p:sp>
      <p:pic>
        <p:nvPicPr>
          <p:cNvPr descr="image.png" id="114" name="Google Shape;114;p15"/>
          <p:cNvPicPr preferRelativeResize="0"/>
          <p:nvPr/>
        </p:nvPicPr>
        <p:blipFill rotWithShape="1">
          <a:blip r:embed="rId10">
            <a:alphaModFix/>
          </a:blip>
          <a:srcRect b="0" l="0" r="0" t="0"/>
          <a:stretch/>
        </p:blipFill>
        <p:spPr>
          <a:xfrm>
            <a:off x="2043112" y="2538412"/>
            <a:ext cx="485775" cy="428625"/>
          </a:xfrm>
          <a:prstGeom prst="rect">
            <a:avLst/>
          </a:prstGeom>
          <a:noFill/>
          <a:ln>
            <a:noFill/>
          </a:ln>
        </p:spPr>
      </p:pic>
      <p:pic>
        <p:nvPicPr>
          <p:cNvPr descr="image.png" id="115" name="Google Shape;115;p15"/>
          <p:cNvPicPr preferRelativeResize="0"/>
          <p:nvPr/>
        </p:nvPicPr>
        <p:blipFill rotWithShape="1">
          <a:blip r:embed="rId11">
            <a:alphaModFix/>
          </a:blip>
          <a:srcRect b="0" l="0" r="0" t="0"/>
          <a:stretch/>
        </p:blipFill>
        <p:spPr>
          <a:xfrm>
            <a:off x="5881687" y="2538412"/>
            <a:ext cx="428625" cy="428625"/>
          </a:xfrm>
          <a:prstGeom prst="rect">
            <a:avLst/>
          </a:prstGeom>
          <a:noFill/>
          <a:ln>
            <a:noFill/>
          </a:ln>
        </p:spPr>
      </p:pic>
      <p:pic>
        <p:nvPicPr>
          <p:cNvPr descr="image.png" id="116" name="Google Shape;116;p15"/>
          <p:cNvPicPr preferRelativeResize="0"/>
          <p:nvPr/>
        </p:nvPicPr>
        <p:blipFill rotWithShape="1">
          <a:blip r:embed="rId12">
            <a:alphaModFix/>
          </a:blip>
          <a:srcRect b="0" l="0" r="0" t="0"/>
          <a:stretch/>
        </p:blipFill>
        <p:spPr>
          <a:xfrm>
            <a:off x="9720262" y="2538412"/>
            <a:ext cx="371475" cy="428625"/>
          </a:xfrm>
          <a:prstGeom prst="rect">
            <a:avLst/>
          </a:prstGeom>
          <a:noFill/>
          <a:ln>
            <a:noFill/>
          </a:ln>
        </p:spPr>
      </p:pic>
      <p:sp>
        <p:nvSpPr>
          <p:cNvPr id="117" name="Google Shape;117;p15"/>
          <p:cNvSpPr txBox="1"/>
          <p:nvPr/>
        </p:nvSpPr>
        <p:spPr>
          <a:xfrm>
            <a:off x="571500" y="571500"/>
            <a:ext cx="116016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Constitional Monarchy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 name="Shape 121"/>
        <p:cNvGrpSpPr/>
        <p:nvPr/>
      </p:nvGrpSpPr>
      <p:grpSpPr>
        <a:xfrm>
          <a:off x="0" y="0"/>
          <a:ext cx="0" cy="0"/>
          <a:chOff x="0" y="0"/>
          <a:chExt cx="0" cy="0"/>
        </a:xfrm>
      </p:grpSpPr>
      <p:pic>
        <p:nvPicPr>
          <p:cNvPr descr="image.png" id="122" name="Google Shape;122;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3" name="Google Shape;123;p16"/>
          <p:cNvPicPr preferRelativeResize="0"/>
          <p:nvPr/>
        </p:nvPicPr>
        <p:blipFill rotWithShape="1">
          <a:blip r:embed="rId4">
            <a:alphaModFix/>
          </a:blip>
          <a:srcRect b="0" l="0" r="0" t="0"/>
          <a:stretch/>
        </p:blipFill>
        <p:spPr>
          <a:xfrm>
            <a:off x="6334125" y="1801713"/>
            <a:ext cx="5286375" cy="3619500"/>
          </a:xfrm>
          <a:prstGeom prst="rect">
            <a:avLst/>
          </a:prstGeom>
          <a:noFill/>
          <a:ln>
            <a:noFill/>
          </a:ln>
        </p:spPr>
      </p:pic>
      <p:sp>
        <p:nvSpPr>
          <p:cNvPr id="124" name="Google Shape;124;p16"/>
          <p:cNvSpPr txBox="1"/>
          <p:nvPr/>
        </p:nvSpPr>
        <p:spPr>
          <a:xfrm>
            <a:off x="857250" y="1801713"/>
            <a:ext cx="5000625" cy="868412"/>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475569"/>
                </a:solidFill>
                <a:latin typeface="Lato"/>
                <a:ea typeface="Lato"/>
                <a:cs typeface="Lato"/>
                <a:sym typeface="Lato"/>
              </a:rPr>
              <a:t>Founded in 1943 by Ingvar Kamprad, IKEA stands as an undeniable symbol of modern Swedish design and innovation on the international stage.</a:t>
            </a:r>
            <a:endParaRPr/>
          </a:p>
        </p:txBody>
      </p:sp>
      <p:sp>
        <p:nvSpPr>
          <p:cNvPr id="125" name="Google Shape;125;p16"/>
          <p:cNvSpPr txBox="1"/>
          <p:nvPr/>
        </p:nvSpPr>
        <p:spPr>
          <a:xfrm>
            <a:off x="857250" y="2860625"/>
            <a:ext cx="5000625" cy="868412"/>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475569"/>
                </a:solidFill>
                <a:latin typeface="Lato"/>
                <a:ea typeface="Lato"/>
                <a:cs typeface="Lato"/>
                <a:sym typeface="Lato"/>
              </a:rPr>
              <a:t>The company is world-renowned for its flat-pack, self-assembly furniture, a concept that revolutionized global logistics and drastically reduced costs.</a:t>
            </a:r>
            <a:endParaRPr/>
          </a:p>
        </p:txBody>
      </p:sp>
      <p:sp>
        <p:nvSpPr>
          <p:cNvPr id="126" name="Google Shape;126;p16"/>
          <p:cNvSpPr txBox="1"/>
          <p:nvPr/>
        </p:nvSpPr>
        <p:spPr>
          <a:xfrm>
            <a:off x="857250" y="3919537"/>
            <a:ext cx="5000625" cy="868412"/>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475569"/>
                </a:solidFill>
                <a:latin typeface="Lato"/>
                <a:ea typeface="Lato"/>
                <a:cs typeface="Lato"/>
                <a:sym typeface="Lato"/>
              </a:rPr>
              <a:t>The characteristic blue and yellow colors of their store facades directly mirror the Swedish flag, acting as a proud ambassador for the country.</a:t>
            </a:r>
            <a:endParaRPr/>
          </a:p>
        </p:txBody>
      </p:sp>
      <p:sp>
        <p:nvSpPr>
          <p:cNvPr id="127" name="Google Shape;127;p16"/>
          <p:cNvSpPr txBox="1"/>
          <p:nvPr/>
        </p:nvSpPr>
        <p:spPr>
          <a:xfrm>
            <a:off x="857250" y="4978449"/>
            <a:ext cx="5000625" cy="868412"/>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rPr b="0" i="0" lang="en-US" sz="1425" u="none" cap="none" strike="noStrike">
                <a:solidFill>
                  <a:srgbClr val="475569"/>
                </a:solidFill>
                <a:latin typeface="Lato"/>
                <a:ea typeface="Lato"/>
                <a:cs typeface="Lato"/>
                <a:sym typeface="Lato"/>
              </a:rPr>
              <a:t>IKEA actively promotes Swedish culinary culture, offering traditional dishes—most notably their legendary meatballs—in their global restaurants.</a:t>
            </a:r>
            <a:endParaRPr/>
          </a:p>
        </p:txBody>
      </p:sp>
      <p:pic>
        <p:nvPicPr>
          <p:cNvPr descr="image.png" id="128" name="Google Shape;128;p16"/>
          <p:cNvPicPr preferRelativeResize="0"/>
          <p:nvPr/>
        </p:nvPicPr>
        <p:blipFill rotWithShape="1">
          <a:blip r:embed="rId5">
            <a:alphaModFix/>
          </a:blip>
          <a:srcRect b="0" l="0" r="0" t="0"/>
          <a:stretch/>
        </p:blipFill>
        <p:spPr>
          <a:xfrm>
            <a:off x="6334125" y="1801713"/>
            <a:ext cx="5286375" cy="3619500"/>
          </a:xfrm>
          <a:prstGeom prst="rect">
            <a:avLst/>
          </a:prstGeom>
          <a:noFill/>
          <a:ln>
            <a:noFill/>
          </a:ln>
        </p:spPr>
      </p:pic>
      <p:sp>
        <p:nvSpPr>
          <p:cNvPr id="129" name="Google Shape;129;p16"/>
          <p:cNvSpPr txBox="1"/>
          <p:nvPr/>
        </p:nvSpPr>
        <p:spPr>
          <a:xfrm>
            <a:off x="571500" y="1839813"/>
            <a:ext cx="95250" cy="24765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FFCD00"/>
                </a:solidFill>
                <a:latin typeface="Lato"/>
                <a:ea typeface="Lato"/>
                <a:cs typeface="Lato"/>
                <a:sym typeface="Lato"/>
              </a:rPr>
              <a:t>■</a:t>
            </a:r>
            <a:endParaRPr/>
          </a:p>
        </p:txBody>
      </p:sp>
      <p:sp>
        <p:nvSpPr>
          <p:cNvPr id="130" name="Google Shape;130;p16"/>
          <p:cNvSpPr txBox="1"/>
          <p:nvPr/>
        </p:nvSpPr>
        <p:spPr>
          <a:xfrm>
            <a:off x="571500" y="2898725"/>
            <a:ext cx="95250" cy="24765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FFCD00"/>
                </a:solidFill>
                <a:latin typeface="Lato"/>
                <a:ea typeface="Lato"/>
                <a:cs typeface="Lato"/>
                <a:sym typeface="Lato"/>
              </a:rPr>
              <a:t>■</a:t>
            </a:r>
            <a:endParaRPr/>
          </a:p>
        </p:txBody>
      </p:sp>
      <p:sp>
        <p:nvSpPr>
          <p:cNvPr id="131" name="Google Shape;131;p16"/>
          <p:cNvSpPr txBox="1"/>
          <p:nvPr/>
        </p:nvSpPr>
        <p:spPr>
          <a:xfrm>
            <a:off x="571500" y="3957637"/>
            <a:ext cx="95250" cy="24765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FFCD00"/>
                </a:solidFill>
                <a:latin typeface="Lato"/>
                <a:ea typeface="Lato"/>
                <a:cs typeface="Lato"/>
                <a:sym typeface="Lato"/>
              </a:rPr>
              <a:t>■</a:t>
            </a:r>
            <a:endParaRPr/>
          </a:p>
        </p:txBody>
      </p:sp>
      <p:sp>
        <p:nvSpPr>
          <p:cNvPr id="132" name="Google Shape;132;p16"/>
          <p:cNvSpPr txBox="1"/>
          <p:nvPr/>
        </p:nvSpPr>
        <p:spPr>
          <a:xfrm>
            <a:off x="571500" y="5016549"/>
            <a:ext cx="95250" cy="24765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200" u="none" cap="none" strike="noStrike">
                <a:solidFill>
                  <a:srgbClr val="FFCD00"/>
                </a:solidFill>
                <a:latin typeface="Lato"/>
                <a:ea typeface="Lato"/>
                <a:cs typeface="Lato"/>
                <a:sym typeface="Lato"/>
              </a:rPr>
              <a:t>■</a:t>
            </a:r>
            <a:endParaRPr/>
          </a:p>
        </p:txBody>
      </p:sp>
      <p:sp>
        <p:nvSpPr>
          <p:cNvPr id="133" name="Google Shape;133;p16"/>
          <p:cNvSpPr txBox="1"/>
          <p:nvPr/>
        </p:nvSpPr>
        <p:spPr>
          <a:xfrm>
            <a:off x="571500" y="5715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Global Swedish Design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image.png" id="138" name="Google Shape;138;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39" name="Google Shape;139;p17"/>
          <p:cNvPicPr preferRelativeResize="0"/>
          <p:nvPr/>
        </p:nvPicPr>
        <p:blipFill rotWithShape="1">
          <a:blip r:embed="rId4">
            <a:alphaModFix/>
          </a:blip>
          <a:srcRect b="0" l="0" r="0" t="0"/>
          <a:stretch/>
        </p:blipFill>
        <p:spPr>
          <a:xfrm>
            <a:off x="1333500" y="2314575"/>
            <a:ext cx="266700" cy="276225"/>
          </a:xfrm>
          <a:prstGeom prst="rect">
            <a:avLst/>
          </a:prstGeom>
          <a:noFill/>
          <a:ln>
            <a:noFill/>
          </a:ln>
        </p:spPr>
      </p:pic>
      <p:pic>
        <p:nvPicPr>
          <p:cNvPr descr="image.png" id="140" name="Google Shape;140;p17"/>
          <p:cNvPicPr preferRelativeResize="0"/>
          <p:nvPr/>
        </p:nvPicPr>
        <p:blipFill rotWithShape="1">
          <a:blip r:embed="rId5">
            <a:alphaModFix/>
          </a:blip>
          <a:srcRect b="0" l="0" r="0" t="0"/>
          <a:stretch/>
        </p:blipFill>
        <p:spPr>
          <a:xfrm>
            <a:off x="1333500" y="3124200"/>
            <a:ext cx="238125" cy="276225"/>
          </a:xfrm>
          <a:prstGeom prst="rect">
            <a:avLst/>
          </a:prstGeom>
          <a:noFill/>
          <a:ln>
            <a:noFill/>
          </a:ln>
        </p:spPr>
      </p:pic>
      <p:pic>
        <p:nvPicPr>
          <p:cNvPr descr="image.png" id="141" name="Google Shape;141;p17"/>
          <p:cNvPicPr preferRelativeResize="0"/>
          <p:nvPr/>
        </p:nvPicPr>
        <p:blipFill rotWithShape="1">
          <a:blip r:embed="rId6">
            <a:alphaModFix/>
          </a:blip>
          <a:srcRect b="0" l="0" r="0" t="0"/>
          <a:stretch/>
        </p:blipFill>
        <p:spPr>
          <a:xfrm>
            <a:off x="1333500" y="4067763"/>
            <a:ext cx="266700" cy="276225"/>
          </a:xfrm>
          <a:prstGeom prst="rect">
            <a:avLst/>
          </a:prstGeom>
          <a:noFill/>
          <a:ln>
            <a:noFill/>
          </a:ln>
        </p:spPr>
      </p:pic>
      <p:pic>
        <p:nvPicPr>
          <p:cNvPr descr="image.png" id="142" name="Google Shape;142;p17"/>
          <p:cNvPicPr preferRelativeResize="0"/>
          <p:nvPr/>
        </p:nvPicPr>
        <p:blipFill rotWithShape="1">
          <a:blip r:embed="rId7">
            <a:alphaModFix/>
          </a:blip>
          <a:srcRect b="0" l="0" r="0" t="0"/>
          <a:stretch/>
        </p:blipFill>
        <p:spPr>
          <a:xfrm>
            <a:off x="1352550" y="5011325"/>
            <a:ext cx="200025" cy="276225"/>
          </a:xfrm>
          <a:prstGeom prst="rect">
            <a:avLst/>
          </a:prstGeom>
          <a:noFill/>
          <a:ln>
            <a:noFill/>
          </a:ln>
        </p:spPr>
      </p:pic>
      <p:sp>
        <p:nvSpPr>
          <p:cNvPr id="143" name="Google Shape;143;p17"/>
          <p:cNvSpPr txBox="1"/>
          <p:nvPr/>
        </p:nvSpPr>
        <p:spPr>
          <a:xfrm>
            <a:off x="1973675" y="2252775"/>
            <a:ext cx="6060600" cy="492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000">
                <a:solidFill>
                  <a:schemeClr val="dk1"/>
                </a:solidFill>
              </a:rPr>
              <a:t>•</a:t>
            </a:r>
            <a:r>
              <a:rPr lang="en-US" sz="2000">
                <a:solidFill>
                  <a:schemeClr val="dk1"/>
                </a:solidFill>
                <a:latin typeface="Calibri"/>
                <a:ea typeface="Calibri"/>
                <a:cs typeface="Calibri"/>
                <a:sym typeface="Calibri"/>
              </a:rPr>
              <a:t>fika” is a coffe break often with a cake.</a:t>
            </a:r>
            <a:endParaRPr sz="2000">
              <a:solidFill>
                <a:schemeClr val="dk1"/>
              </a:solidFill>
              <a:latin typeface="Calibri"/>
              <a:ea typeface="Calibri"/>
              <a:cs typeface="Calibri"/>
              <a:sym typeface="Calibri"/>
            </a:endParaRPr>
          </a:p>
        </p:txBody>
      </p:sp>
      <p:sp>
        <p:nvSpPr>
          <p:cNvPr id="144" name="Google Shape;144;p17"/>
          <p:cNvSpPr txBox="1"/>
          <p:nvPr/>
        </p:nvSpPr>
        <p:spPr>
          <a:xfrm>
            <a:off x="1973675" y="2936100"/>
            <a:ext cx="8475900" cy="800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000">
                <a:solidFill>
                  <a:schemeClr val="dk1"/>
                </a:solidFill>
              </a:rPr>
              <a:t>•</a:t>
            </a:r>
            <a:r>
              <a:rPr lang="en-US" sz="2000">
                <a:solidFill>
                  <a:schemeClr val="dk1"/>
                </a:solidFill>
                <a:latin typeface="Calibri"/>
                <a:ea typeface="Calibri"/>
                <a:cs typeface="Calibri"/>
                <a:sym typeface="Calibri"/>
              </a:rPr>
              <a:t>„Night Valborg” from april 30 to may 1, served to ward off evil spirits, today people light bonfires and get rid of old objects.</a:t>
            </a:r>
            <a:endParaRPr sz="2000">
              <a:solidFill>
                <a:schemeClr val="dk1"/>
              </a:solidFill>
              <a:latin typeface="Calibri"/>
              <a:ea typeface="Calibri"/>
              <a:cs typeface="Calibri"/>
              <a:sym typeface="Calibri"/>
            </a:endParaRPr>
          </a:p>
        </p:txBody>
      </p:sp>
      <p:sp>
        <p:nvSpPr>
          <p:cNvPr id="145" name="Google Shape;145;p17"/>
          <p:cNvSpPr txBox="1"/>
          <p:nvPr/>
        </p:nvSpPr>
        <p:spPr>
          <a:xfrm>
            <a:off x="1973675" y="3851950"/>
            <a:ext cx="7563000" cy="800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000">
                <a:solidFill>
                  <a:schemeClr val="dk1"/>
                </a:solidFill>
              </a:rPr>
              <a:t>•</a:t>
            </a:r>
            <a:r>
              <a:rPr lang="en-US" sz="2000">
                <a:solidFill>
                  <a:schemeClr val="dk1"/>
                </a:solidFill>
                <a:latin typeface="Calibri"/>
                <a:ea typeface="Calibri"/>
                <a:cs typeface="Calibri"/>
                <a:sym typeface="Calibri"/>
              </a:rPr>
              <a:t>„Night Valborg” from april 30 to may 1, served to ward off evil spirits, today people light bonfires and get rid of old objects.</a:t>
            </a:r>
            <a:endParaRPr sz="2000">
              <a:solidFill>
                <a:schemeClr val="dk1"/>
              </a:solidFill>
              <a:latin typeface="Calibri"/>
              <a:ea typeface="Calibri"/>
              <a:cs typeface="Calibri"/>
              <a:sym typeface="Calibri"/>
            </a:endParaRPr>
          </a:p>
        </p:txBody>
      </p:sp>
      <p:sp>
        <p:nvSpPr>
          <p:cNvPr id="146" name="Google Shape;146;p17"/>
          <p:cNvSpPr txBox="1"/>
          <p:nvPr/>
        </p:nvSpPr>
        <p:spPr>
          <a:xfrm>
            <a:off x="1973675" y="4767800"/>
            <a:ext cx="7292700" cy="800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000">
                <a:solidFill>
                  <a:schemeClr val="dk1"/>
                </a:solidFill>
              </a:rPr>
              <a:t>•</a:t>
            </a:r>
            <a:r>
              <a:rPr lang="en-US" sz="2000">
                <a:solidFill>
                  <a:schemeClr val="dk1"/>
                </a:solidFill>
                <a:latin typeface="Calibri"/>
                <a:ea typeface="Calibri"/>
                <a:cs typeface="Calibri"/>
                <a:sym typeface="Calibri"/>
              </a:rPr>
              <a:t>„Night Valborg” from april 30 to may 1, served to ward off evil spirits, today people light bonfires and get rid of old objects.</a:t>
            </a:r>
            <a:endParaRPr sz="2000">
              <a:solidFill>
                <a:schemeClr val="dk1"/>
              </a:solidFill>
              <a:latin typeface="Calibri"/>
              <a:ea typeface="Calibri"/>
              <a:cs typeface="Calibri"/>
              <a:sym typeface="Calibri"/>
            </a:endParaRPr>
          </a:p>
        </p:txBody>
      </p:sp>
      <p:sp>
        <p:nvSpPr>
          <p:cNvPr id="147" name="Google Shape;147;p17"/>
          <p:cNvSpPr txBox="1"/>
          <p:nvPr/>
        </p:nvSpPr>
        <p:spPr>
          <a:xfrm>
            <a:off x="1973675" y="321450"/>
            <a:ext cx="7563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4800">
                <a:solidFill>
                  <a:srgbClr val="004B87"/>
                </a:solidFill>
                <a:latin typeface="Poppins"/>
                <a:ea typeface="Poppins"/>
                <a:cs typeface="Poppins"/>
                <a:sym typeface="Poppins"/>
              </a:rPr>
              <a:t>Swedish Traditions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pic>
        <p:nvPicPr>
          <p:cNvPr descr="image.png" id="152" name="Google Shape;152;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53" name="Google Shape;153;p18"/>
          <p:cNvPicPr preferRelativeResize="0"/>
          <p:nvPr/>
        </p:nvPicPr>
        <p:blipFill rotWithShape="1">
          <a:blip r:embed="rId4">
            <a:alphaModFix/>
          </a:blip>
          <a:srcRect b="0" l="0" r="0" t="0"/>
          <a:stretch/>
        </p:blipFill>
        <p:spPr>
          <a:xfrm>
            <a:off x="571500" y="2380357"/>
            <a:ext cx="5286375" cy="3078360"/>
          </a:xfrm>
          <a:prstGeom prst="rect">
            <a:avLst/>
          </a:prstGeom>
          <a:noFill/>
          <a:ln>
            <a:noFill/>
          </a:ln>
        </p:spPr>
      </p:pic>
      <p:pic>
        <p:nvPicPr>
          <p:cNvPr descr="image.png" id="154" name="Google Shape;154;p18"/>
          <p:cNvPicPr preferRelativeResize="0"/>
          <p:nvPr/>
        </p:nvPicPr>
        <p:blipFill rotWithShape="1">
          <a:blip r:embed="rId5">
            <a:alphaModFix/>
          </a:blip>
          <a:srcRect b="0" l="0" r="0" t="0"/>
          <a:stretch/>
        </p:blipFill>
        <p:spPr>
          <a:xfrm>
            <a:off x="6334125" y="2380357"/>
            <a:ext cx="5286375" cy="3078360"/>
          </a:xfrm>
          <a:prstGeom prst="rect">
            <a:avLst/>
          </a:prstGeom>
          <a:noFill/>
          <a:ln>
            <a:noFill/>
          </a:ln>
        </p:spPr>
      </p:pic>
      <p:sp>
        <p:nvSpPr>
          <p:cNvPr id="155" name="Google Shape;155;p18"/>
          <p:cNvSpPr txBox="1"/>
          <p:nvPr/>
        </p:nvSpPr>
        <p:spPr>
          <a:xfrm>
            <a:off x="849391" y="3028057"/>
            <a:ext cx="4730591"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Köttbullar (Meatballs)</a:t>
            </a:r>
            <a:endParaRPr/>
          </a:p>
        </p:txBody>
      </p:sp>
      <p:sp>
        <p:nvSpPr>
          <p:cNvPr id="156" name="Google Shape;156;p18"/>
          <p:cNvSpPr txBox="1"/>
          <p:nvPr/>
        </p:nvSpPr>
        <p:spPr>
          <a:xfrm>
            <a:off x="961988" y="3619781"/>
            <a:ext cx="4505400" cy="1339200"/>
          </a:xfrm>
          <a:prstGeom prst="rect">
            <a:avLst/>
          </a:prstGeom>
          <a:noFill/>
          <a:ln>
            <a:noFill/>
          </a:ln>
        </p:spPr>
        <p:txBody>
          <a:bodyPr anchorCtr="0" anchor="t" bIns="0" lIns="0" spcFirstLastPara="1" rIns="0" wrap="square" tIns="0">
            <a:spAutoFit/>
          </a:bodyPr>
          <a:lstStyle/>
          <a:p>
            <a:pPr indent="0" lvl="0" marL="0" rtl="0" algn="ctr">
              <a:lnSpc>
                <a:spcPct val="160000"/>
              </a:lnSpc>
              <a:spcBef>
                <a:spcPts val="0"/>
              </a:spcBef>
              <a:spcAft>
                <a:spcPts val="0"/>
              </a:spcAft>
              <a:buClr>
                <a:schemeClr val="dk1"/>
              </a:buClr>
              <a:buSzPts val="1100"/>
              <a:buFont typeface="Arial"/>
              <a:buNone/>
            </a:pPr>
            <a:r>
              <a:rPr lang="en-US" sz="1500">
                <a:solidFill>
                  <a:schemeClr val="dk1"/>
                </a:solidFill>
              </a:rPr>
              <a:t>Famous Swedish meatballs</a:t>
            </a:r>
            <a:endParaRPr sz="1500">
              <a:solidFill>
                <a:schemeClr val="dk1"/>
              </a:solidFill>
            </a:endParaRPr>
          </a:p>
          <a:p>
            <a:pPr indent="0" lvl="0" marL="0" rtl="0" algn="ctr">
              <a:lnSpc>
                <a:spcPct val="160000"/>
              </a:lnSpc>
              <a:spcBef>
                <a:spcPts val="0"/>
              </a:spcBef>
              <a:spcAft>
                <a:spcPts val="0"/>
              </a:spcAft>
              <a:buClr>
                <a:schemeClr val="dk1"/>
              </a:buClr>
              <a:buSzPts val="1100"/>
              <a:buFont typeface="Arial"/>
              <a:buNone/>
            </a:pPr>
            <a:r>
              <a:rPr lang="en-US" sz="1500">
                <a:solidFill>
                  <a:schemeClr val="dk1"/>
                </a:solidFill>
              </a:rPr>
              <a:t>Served with mashed potatoes</a:t>
            </a:r>
            <a:endParaRPr sz="1500">
              <a:solidFill>
                <a:schemeClr val="dk1"/>
              </a:solidFill>
            </a:endParaRPr>
          </a:p>
          <a:p>
            <a:pPr indent="0" lvl="0" marL="0" rtl="0" algn="ctr">
              <a:lnSpc>
                <a:spcPct val="160000"/>
              </a:lnSpc>
              <a:spcBef>
                <a:spcPts val="0"/>
              </a:spcBef>
              <a:spcAft>
                <a:spcPts val="0"/>
              </a:spcAft>
              <a:buClr>
                <a:schemeClr val="dk1"/>
              </a:buClr>
              <a:buSzPts val="1100"/>
              <a:buFont typeface="Arial"/>
              <a:buNone/>
            </a:pPr>
            <a:r>
              <a:rPr lang="en-US" sz="1500">
                <a:solidFill>
                  <a:schemeClr val="dk1"/>
                </a:solidFill>
              </a:rPr>
              <a:t>With gravy and lingonberry jam</a:t>
            </a:r>
            <a:endParaRPr sz="1500">
              <a:solidFill>
                <a:schemeClr val="dk1"/>
              </a:solidFill>
            </a:endParaRPr>
          </a:p>
          <a:p>
            <a:pPr indent="0" lvl="0" marL="0" marR="0" rtl="0" algn="ctr">
              <a:lnSpc>
                <a:spcPct val="160000"/>
              </a:lnSpc>
              <a:spcBef>
                <a:spcPts val="0"/>
              </a:spcBef>
              <a:spcAft>
                <a:spcPts val="0"/>
              </a:spcAft>
              <a:buNone/>
            </a:pPr>
            <a:r>
              <a:rPr lang="en-US" sz="1500">
                <a:solidFill>
                  <a:schemeClr val="dk1"/>
                </a:solidFill>
              </a:rPr>
              <a:t>One of the most popular Swedish dish</a:t>
            </a:r>
            <a:r>
              <a:rPr lang="en-US" sz="100">
                <a:solidFill>
                  <a:schemeClr val="dk1"/>
                </a:solidFill>
              </a:rPr>
              <a:t> </a:t>
            </a:r>
            <a:endParaRPr sz="100">
              <a:solidFill>
                <a:srgbClr val="475569"/>
              </a:solidFill>
              <a:latin typeface="Lato"/>
              <a:ea typeface="Lato"/>
              <a:cs typeface="Lato"/>
              <a:sym typeface="Lato"/>
            </a:endParaRPr>
          </a:p>
        </p:txBody>
      </p:sp>
      <p:sp>
        <p:nvSpPr>
          <p:cNvPr id="157" name="Google Shape;157;p18"/>
          <p:cNvSpPr txBox="1"/>
          <p:nvPr/>
        </p:nvSpPr>
        <p:spPr>
          <a:xfrm>
            <a:off x="6612016" y="2808982"/>
            <a:ext cx="4730591" cy="876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Raggmunk (Potato Pancakes)</a:t>
            </a:r>
            <a:endParaRPr/>
          </a:p>
        </p:txBody>
      </p:sp>
      <p:sp>
        <p:nvSpPr>
          <p:cNvPr id="158" name="Google Shape;158;p18"/>
          <p:cNvSpPr txBox="1"/>
          <p:nvPr/>
        </p:nvSpPr>
        <p:spPr>
          <a:xfrm>
            <a:off x="6724650" y="3828157"/>
            <a:ext cx="4505400" cy="969600"/>
          </a:xfrm>
          <a:prstGeom prst="rect">
            <a:avLst/>
          </a:prstGeom>
          <a:noFill/>
          <a:ln>
            <a:noFill/>
          </a:ln>
        </p:spPr>
        <p:txBody>
          <a:bodyPr anchorCtr="0" anchor="t" bIns="0" lIns="0" spcFirstLastPara="1" rIns="0" wrap="square" tIns="0">
            <a:spAutoFit/>
          </a:bodyPr>
          <a:lstStyle/>
          <a:p>
            <a:pPr indent="0" lvl="0" marL="0" rtl="0" algn="ctr">
              <a:lnSpc>
                <a:spcPct val="160000"/>
              </a:lnSpc>
              <a:spcBef>
                <a:spcPts val="0"/>
              </a:spcBef>
              <a:spcAft>
                <a:spcPts val="0"/>
              </a:spcAft>
              <a:buClr>
                <a:schemeClr val="dk1"/>
              </a:buClr>
              <a:buSzPts val="1100"/>
              <a:buFont typeface="Arial"/>
              <a:buNone/>
            </a:pPr>
            <a:r>
              <a:rPr lang="en-US" sz="1500">
                <a:solidFill>
                  <a:schemeClr val="dk1"/>
                </a:solidFill>
              </a:rPr>
              <a:t>Swedish potato pancakes</a:t>
            </a:r>
            <a:endParaRPr sz="1500">
              <a:solidFill>
                <a:schemeClr val="dk1"/>
              </a:solidFill>
            </a:endParaRPr>
          </a:p>
          <a:p>
            <a:pPr indent="0" lvl="0" marL="0" rtl="0" algn="ctr">
              <a:lnSpc>
                <a:spcPct val="160000"/>
              </a:lnSpc>
              <a:spcBef>
                <a:spcPts val="0"/>
              </a:spcBef>
              <a:spcAft>
                <a:spcPts val="0"/>
              </a:spcAft>
              <a:buClr>
                <a:schemeClr val="dk1"/>
              </a:buClr>
              <a:buSzPts val="1100"/>
              <a:buFont typeface="Arial"/>
              <a:buNone/>
            </a:pPr>
            <a:r>
              <a:rPr lang="en-US" sz="1500">
                <a:solidFill>
                  <a:schemeClr val="dk1"/>
                </a:solidFill>
              </a:rPr>
              <a:t>Often served with bacon</a:t>
            </a:r>
            <a:endParaRPr sz="1500">
              <a:solidFill>
                <a:schemeClr val="dk1"/>
              </a:solidFill>
            </a:endParaRPr>
          </a:p>
          <a:p>
            <a:pPr indent="0" lvl="0" marL="0" marR="0" rtl="0" algn="ctr">
              <a:lnSpc>
                <a:spcPct val="160000"/>
              </a:lnSpc>
              <a:spcBef>
                <a:spcPts val="0"/>
              </a:spcBef>
              <a:spcAft>
                <a:spcPts val="0"/>
              </a:spcAft>
              <a:buNone/>
            </a:pPr>
            <a:r>
              <a:rPr lang="en-US" sz="1500">
                <a:solidFill>
                  <a:schemeClr val="dk1"/>
                </a:solidFill>
              </a:rPr>
              <a:t>Simple and filling dish </a:t>
            </a:r>
            <a:endParaRPr sz="1500">
              <a:solidFill>
                <a:srgbClr val="475569"/>
              </a:solidFill>
              <a:latin typeface="Lato"/>
              <a:ea typeface="Lato"/>
              <a:cs typeface="Lato"/>
              <a:sym typeface="Lato"/>
            </a:endParaRPr>
          </a:p>
        </p:txBody>
      </p:sp>
      <p:sp>
        <p:nvSpPr>
          <p:cNvPr id="159" name="Google Shape;159;p18"/>
          <p:cNvSpPr txBox="1"/>
          <p:nvPr/>
        </p:nvSpPr>
        <p:spPr>
          <a:xfrm>
            <a:off x="571500" y="5715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Popular Main Dishes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3" name="Shape 163"/>
        <p:cNvGrpSpPr/>
        <p:nvPr/>
      </p:nvGrpSpPr>
      <p:grpSpPr>
        <a:xfrm>
          <a:off x="0" y="0"/>
          <a:ext cx="0" cy="0"/>
          <a:chOff x="0" y="0"/>
          <a:chExt cx="0" cy="0"/>
        </a:xfrm>
      </p:grpSpPr>
      <p:pic>
        <p:nvPicPr>
          <p:cNvPr descr="image.png" id="164" name="Google Shape;164;p1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5" name="Google Shape;165;p19"/>
          <p:cNvPicPr preferRelativeResize="0"/>
          <p:nvPr/>
        </p:nvPicPr>
        <p:blipFill rotWithShape="1">
          <a:blip r:embed="rId4">
            <a:alphaModFix/>
          </a:blip>
          <a:srcRect b="0" l="0" r="0" t="0"/>
          <a:stretch/>
        </p:blipFill>
        <p:spPr>
          <a:xfrm>
            <a:off x="571500" y="1542157"/>
            <a:ext cx="3429000" cy="4754760"/>
          </a:xfrm>
          <a:prstGeom prst="rect">
            <a:avLst/>
          </a:prstGeom>
          <a:noFill/>
          <a:ln>
            <a:noFill/>
          </a:ln>
        </p:spPr>
      </p:pic>
      <p:pic>
        <p:nvPicPr>
          <p:cNvPr descr="image.png" id="166" name="Google Shape;166;p19"/>
          <p:cNvPicPr preferRelativeResize="0"/>
          <p:nvPr/>
        </p:nvPicPr>
        <p:blipFill rotWithShape="1">
          <a:blip r:embed="rId5">
            <a:alphaModFix/>
          </a:blip>
          <a:srcRect b="0" l="0" r="0" t="0"/>
          <a:stretch/>
        </p:blipFill>
        <p:spPr>
          <a:xfrm>
            <a:off x="4381500" y="1542157"/>
            <a:ext cx="3429000" cy="4754760"/>
          </a:xfrm>
          <a:prstGeom prst="rect">
            <a:avLst/>
          </a:prstGeom>
          <a:noFill/>
          <a:ln>
            <a:noFill/>
          </a:ln>
        </p:spPr>
      </p:pic>
      <p:pic>
        <p:nvPicPr>
          <p:cNvPr descr="image.png" id="167" name="Google Shape;167;p19"/>
          <p:cNvPicPr preferRelativeResize="0"/>
          <p:nvPr/>
        </p:nvPicPr>
        <p:blipFill rotWithShape="1">
          <a:blip r:embed="rId6">
            <a:alphaModFix/>
          </a:blip>
          <a:srcRect b="0" l="0" r="0" t="0"/>
          <a:stretch/>
        </p:blipFill>
        <p:spPr>
          <a:xfrm>
            <a:off x="8191500" y="1542157"/>
            <a:ext cx="3429000" cy="4754760"/>
          </a:xfrm>
          <a:prstGeom prst="rect">
            <a:avLst/>
          </a:prstGeom>
          <a:noFill/>
          <a:ln>
            <a:noFill/>
          </a:ln>
        </p:spPr>
      </p:pic>
      <p:pic>
        <p:nvPicPr>
          <p:cNvPr descr="image.png" id="168" name="Google Shape;168;p19"/>
          <p:cNvPicPr preferRelativeResize="0"/>
          <p:nvPr/>
        </p:nvPicPr>
        <p:blipFill rotWithShape="1">
          <a:blip r:embed="rId7">
            <a:alphaModFix/>
          </a:blip>
          <a:srcRect b="0" l="0" r="0" t="0"/>
          <a:stretch/>
        </p:blipFill>
        <p:spPr>
          <a:xfrm>
            <a:off x="771525" y="1742182"/>
            <a:ext cx="3028950" cy="1905000"/>
          </a:xfrm>
          <a:prstGeom prst="rect">
            <a:avLst/>
          </a:prstGeom>
          <a:noFill/>
          <a:ln>
            <a:noFill/>
          </a:ln>
        </p:spPr>
      </p:pic>
      <p:pic>
        <p:nvPicPr>
          <p:cNvPr descr="image.png" id="169" name="Google Shape;169;p19"/>
          <p:cNvPicPr preferRelativeResize="0"/>
          <p:nvPr/>
        </p:nvPicPr>
        <p:blipFill rotWithShape="1">
          <a:blip r:embed="rId8">
            <a:alphaModFix/>
          </a:blip>
          <a:srcRect b="0" l="0" r="0" t="0"/>
          <a:stretch/>
        </p:blipFill>
        <p:spPr>
          <a:xfrm>
            <a:off x="4581525" y="1742182"/>
            <a:ext cx="3028950" cy="1905000"/>
          </a:xfrm>
          <a:prstGeom prst="rect">
            <a:avLst/>
          </a:prstGeom>
          <a:noFill/>
          <a:ln>
            <a:noFill/>
          </a:ln>
        </p:spPr>
      </p:pic>
      <p:pic>
        <p:nvPicPr>
          <p:cNvPr descr="image.png" id="170" name="Google Shape;170;p19"/>
          <p:cNvPicPr preferRelativeResize="0"/>
          <p:nvPr/>
        </p:nvPicPr>
        <p:blipFill rotWithShape="1">
          <a:blip r:embed="rId9">
            <a:alphaModFix/>
          </a:blip>
          <a:srcRect b="0" l="0" r="0" t="0"/>
          <a:stretch/>
        </p:blipFill>
        <p:spPr>
          <a:xfrm>
            <a:off x="8391525" y="1742182"/>
            <a:ext cx="3028950" cy="1905000"/>
          </a:xfrm>
          <a:prstGeom prst="rect">
            <a:avLst/>
          </a:prstGeom>
          <a:noFill/>
          <a:ln>
            <a:noFill/>
          </a:ln>
        </p:spPr>
      </p:pic>
      <p:sp>
        <p:nvSpPr>
          <p:cNvPr id="171" name="Google Shape;171;p19"/>
          <p:cNvSpPr txBox="1"/>
          <p:nvPr/>
        </p:nvSpPr>
        <p:spPr>
          <a:xfrm>
            <a:off x="695801" y="3837682"/>
            <a:ext cx="3180397"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Gravlax</a:t>
            </a:r>
            <a:endParaRPr/>
          </a:p>
        </p:txBody>
      </p:sp>
      <p:sp>
        <p:nvSpPr>
          <p:cNvPr id="172" name="Google Shape;172;p19"/>
          <p:cNvSpPr txBox="1"/>
          <p:nvPr/>
        </p:nvSpPr>
        <p:spPr>
          <a:xfrm>
            <a:off x="771525" y="4418707"/>
            <a:ext cx="3028950" cy="10971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Raw salmon cured with a mix of coarse salt, sugar, and fresh dill. It is served cold and remains an extremely popular and elegant appetizer.</a:t>
            </a:r>
            <a:endParaRPr/>
          </a:p>
        </p:txBody>
      </p:sp>
      <p:sp>
        <p:nvSpPr>
          <p:cNvPr id="173" name="Google Shape;173;p19"/>
          <p:cNvSpPr txBox="1"/>
          <p:nvPr/>
        </p:nvSpPr>
        <p:spPr>
          <a:xfrm>
            <a:off x="4505801" y="3837682"/>
            <a:ext cx="3180397" cy="8763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Jansson's Temptation</a:t>
            </a:r>
            <a:endParaRPr/>
          </a:p>
        </p:txBody>
      </p:sp>
      <p:sp>
        <p:nvSpPr>
          <p:cNvPr id="174" name="Google Shape;174;p19"/>
          <p:cNvSpPr txBox="1"/>
          <p:nvPr/>
        </p:nvSpPr>
        <p:spPr>
          <a:xfrm>
            <a:off x="4581525" y="4856857"/>
            <a:ext cx="3028950" cy="10971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A creamy, comforting potato casserole baked with distinct Swedish anchovies (sprats) and rich cream. It is a staple during major holiday feasts.</a:t>
            </a:r>
            <a:endParaRPr/>
          </a:p>
        </p:txBody>
      </p:sp>
      <p:sp>
        <p:nvSpPr>
          <p:cNvPr id="175" name="Google Shape;175;p19"/>
          <p:cNvSpPr txBox="1"/>
          <p:nvPr/>
        </p:nvSpPr>
        <p:spPr>
          <a:xfrm>
            <a:off x="8315801" y="3837682"/>
            <a:ext cx="3180397" cy="4381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2250" u="none" cap="none" strike="noStrike">
                <a:solidFill>
                  <a:srgbClr val="1E293B"/>
                </a:solidFill>
                <a:latin typeface="Poppins"/>
                <a:ea typeface="Poppins"/>
                <a:cs typeface="Poppins"/>
                <a:sym typeface="Poppins"/>
              </a:rPr>
              <a:t>Ärtsoppa</a:t>
            </a:r>
            <a:endParaRPr/>
          </a:p>
        </p:txBody>
      </p:sp>
      <p:sp>
        <p:nvSpPr>
          <p:cNvPr id="176" name="Google Shape;176;p19"/>
          <p:cNvSpPr txBox="1"/>
          <p:nvPr/>
        </p:nvSpPr>
        <p:spPr>
          <a:xfrm>
            <a:off x="8391525" y="4418707"/>
            <a:ext cx="3028950" cy="109716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A thick, classic yellow pea soup, often containing pork. Traditionally eaten on Thursdays, it is almost always followed by thin pancakes with jam.</a:t>
            </a:r>
            <a:endParaRPr/>
          </a:p>
        </p:txBody>
      </p:sp>
      <p:pic>
        <p:nvPicPr>
          <p:cNvPr descr="image.png" id="177" name="Google Shape;177;p19"/>
          <p:cNvPicPr preferRelativeResize="0"/>
          <p:nvPr/>
        </p:nvPicPr>
        <p:blipFill rotWithShape="1">
          <a:blip r:embed="rId10">
            <a:alphaModFix/>
          </a:blip>
          <a:srcRect b="0" l="0" r="0" t="0"/>
          <a:stretch/>
        </p:blipFill>
        <p:spPr>
          <a:xfrm>
            <a:off x="771525" y="1742182"/>
            <a:ext cx="3028950" cy="1905000"/>
          </a:xfrm>
          <a:prstGeom prst="rect">
            <a:avLst/>
          </a:prstGeom>
          <a:noFill/>
          <a:ln>
            <a:noFill/>
          </a:ln>
        </p:spPr>
      </p:pic>
      <p:pic>
        <p:nvPicPr>
          <p:cNvPr descr="image.png" id="178" name="Google Shape;178;p19"/>
          <p:cNvPicPr preferRelativeResize="0"/>
          <p:nvPr/>
        </p:nvPicPr>
        <p:blipFill rotWithShape="1">
          <a:blip r:embed="rId11">
            <a:alphaModFix/>
          </a:blip>
          <a:srcRect b="0" l="0" r="0" t="0"/>
          <a:stretch/>
        </p:blipFill>
        <p:spPr>
          <a:xfrm>
            <a:off x="4581525" y="1742182"/>
            <a:ext cx="3028950" cy="1905000"/>
          </a:xfrm>
          <a:prstGeom prst="rect">
            <a:avLst/>
          </a:prstGeom>
          <a:noFill/>
          <a:ln>
            <a:noFill/>
          </a:ln>
        </p:spPr>
      </p:pic>
      <p:pic>
        <p:nvPicPr>
          <p:cNvPr descr="image.png" id="179" name="Google Shape;179;p19"/>
          <p:cNvPicPr preferRelativeResize="0"/>
          <p:nvPr/>
        </p:nvPicPr>
        <p:blipFill rotWithShape="1">
          <a:blip r:embed="rId12">
            <a:alphaModFix/>
          </a:blip>
          <a:srcRect b="0" l="0" r="0" t="0"/>
          <a:stretch/>
        </p:blipFill>
        <p:spPr>
          <a:xfrm>
            <a:off x="8391525" y="1742182"/>
            <a:ext cx="3028950" cy="1905000"/>
          </a:xfrm>
          <a:prstGeom prst="rect">
            <a:avLst/>
          </a:prstGeom>
          <a:noFill/>
          <a:ln>
            <a:noFill/>
          </a:ln>
        </p:spPr>
      </p:pic>
      <p:sp>
        <p:nvSpPr>
          <p:cNvPr id="180" name="Google Shape;180;p19"/>
          <p:cNvSpPr txBox="1"/>
          <p:nvPr/>
        </p:nvSpPr>
        <p:spPr>
          <a:xfrm>
            <a:off x="571500" y="561082"/>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Fish and Traditional Soups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4" name="Shape 184"/>
        <p:cNvGrpSpPr/>
        <p:nvPr/>
      </p:nvGrpSpPr>
      <p:grpSpPr>
        <a:xfrm>
          <a:off x="0" y="0"/>
          <a:ext cx="0" cy="0"/>
          <a:chOff x="0" y="0"/>
          <a:chExt cx="0" cy="0"/>
        </a:xfrm>
      </p:grpSpPr>
      <p:pic>
        <p:nvPicPr>
          <p:cNvPr descr="image.png" id="185" name="Google Shape;185;p2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86" name="Google Shape;186;p20"/>
          <p:cNvPicPr preferRelativeResize="0"/>
          <p:nvPr/>
        </p:nvPicPr>
        <p:blipFill rotWithShape="1">
          <a:blip r:embed="rId4">
            <a:alphaModFix/>
          </a:blip>
          <a:srcRect b="0" l="0" r="0" t="0"/>
          <a:stretch/>
        </p:blipFill>
        <p:spPr>
          <a:xfrm>
            <a:off x="6334125" y="1946374"/>
            <a:ext cx="5286375" cy="3619500"/>
          </a:xfrm>
          <a:prstGeom prst="rect">
            <a:avLst/>
          </a:prstGeom>
          <a:noFill/>
          <a:ln>
            <a:noFill/>
          </a:ln>
        </p:spPr>
      </p:pic>
      <p:sp>
        <p:nvSpPr>
          <p:cNvPr id="187" name="Google Shape;187;p20"/>
          <p:cNvSpPr txBox="1"/>
          <p:nvPr/>
        </p:nvSpPr>
        <p:spPr>
          <a:xfrm>
            <a:off x="857250" y="1946374"/>
            <a:ext cx="5000700" cy="2154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t/>
            </a:r>
            <a:endParaRPr/>
          </a:p>
        </p:txBody>
      </p:sp>
      <p:sp>
        <p:nvSpPr>
          <p:cNvPr id="188" name="Google Shape;188;p20"/>
          <p:cNvSpPr txBox="1"/>
          <p:nvPr/>
        </p:nvSpPr>
        <p:spPr>
          <a:xfrm>
            <a:off x="857250" y="3005286"/>
            <a:ext cx="5000700" cy="2154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t/>
            </a:r>
            <a:endParaRPr/>
          </a:p>
        </p:txBody>
      </p:sp>
      <p:sp>
        <p:nvSpPr>
          <p:cNvPr id="189" name="Google Shape;189;p20"/>
          <p:cNvSpPr txBox="1"/>
          <p:nvPr/>
        </p:nvSpPr>
        <p:spPr>
          <a:xfrm>
            <a:off x="857250" y="3774727"/>
            <a:ext cx="5000700" cy="2154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t/>
            </a:r>
            <a:endParaRPr/>
          </a:p>
        </p:txBody>
      </p:sp>
      <p:sp>
        <p:nvSpPr>
          <p:cNvPr id="190" name="Google Shape;190;p20"/>
          <p:cNvSpPr txBox="1"/>
          <p:nvPr/>
        </p:nvSpPr>
        <p:spPr>
          <a:xfrm>
            <a:off x="857250" y="4833639"/>
            <a:ext cx="5000700" cy="215400"/>
          </a:xfrm>
          <a:prstGeom prst="rect">
            <a:avLst/>
          </a:prstGeom>
          <a:noFill/>
          <a:ln>
            <a:noFill/>
          </a:ln>
        </p:spPr>
        <p:txBody>
          <a:bodyPr anchorCtr="0" anchor="t" bIns="0" lIns="0" spcFirstLastPara="1" rIns="0" wrap="square" tIns="0">
            <a:spAutoFit/>
          </a:bodyPr>
          <a:lstStyle/>
          <a:p>
            <a:pPr indent="0" lvl="0" marL="0" marR="0" rtl="0" algn="l">
              <a:lnSpc>
                <a:spcPct val="159929"/>
              </a:lnSpc>
              <a:spcBef>
                <a:spcPts val="0"/>
              </a:spcBef>
              <a:spcAft>
                <a:spcPts val="0"/>
              </a:spcAft>
              <a:buNone/>
            </a:pPr>
            <a:r>
              <a:t/>
            </a:r>
            <a:endParaRPr/>
          </a:p>
        </p:txBody>
      </p:sp>
      <p:pic>
        <p:nvPicPr>
          <p:cNvPr descr="image.png" id="191" name="Google Shape;191;p20"/>
          <p:cNvPicPr preferRelativeResize="0"/>
          <p:nvPr/>
        </p:nvPicPr>
        <p:blipFill rotWithShape="1">
          <a:blip r:embed="rId5">
            <a:alphaModFix/>
          </a:blip>
          <a:srcRect b="0" l="0" r="0" t="0"/>
          <a:stretch/>
        </p:blipFill>
        <p:spPr>
          <a:xfrm>
            <a:off x="6334125" y="1946374"/>
            <a:ext cx="5286375" cy="3619500"/>
          </a:xfrm>
          <a:prstGeom prst="rect">
            <a:avLst/>
          </a:prstGeom>
          <a:noFill/>
          <a:ln>
            <a:noFill/>
          </a:ln>
        </p:spPr>
      </p:pic>
      <p:sp>
        <p:nvSpPr>
          <p:cNvPr id="192" name="Google Shape;192;p20"/>
          <p:cNvSpPr txBox="1"/>
          <p:nvPr/>
        </p:nvSpPr>
        <p:spPr>
          <a:xfrm>
            <a:off x="571500" y="3043386"/>
            <a:ext cx="95400" cy="215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t/>
            </a:r>
            <a:endParaRPr/>
          </a:p>
        </p:txBody>
      </p:sp>
      <p:sp>
        <p:nvSpPr>
          <p:cNvPr id="193" name="Google Shape;193;p20"/>
          <p:cNvSpPr txBox="1"/>
          <p:nvPr/>
        </p:nvSpPr>
        <p:spPr>
          <a:xfrm>
            <a:off x="571500" y="4871739"/>
            <a:ext cx="95400" cy="215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t/>
            </a:r>
            <a:endParaRPr/>
          </a:p>
        </p:txBody>
      </p:sp>
      <p:sp>
        <p:nvSpPr>
          <p:cNvPr id="194" name="Google Shape;194;p20"/>
          <p:cNvSpPr txBox="1"/>
          <p:nvPr/>
        </p:nvSpPr>
        <p:spPr>
          <a:xfrm>
            <a:off x="571500" y="5715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Surströmming: A Culinary Extreme</a:t>
            </a:r>
            <a:endParaRPr/>
          </a:p>
        </p:txBody>
      </p:sp>
      <p:sp>
        <p:nvSpPr>
          <p:cNvPr id="195" name="Google Shape;195;p20"/>
          <p:cNvSpPr txBox="1"/>
          <p:nvPr/>
        </p:nvSpPr>
        <p:spPr>
          <a:xfrm>
            <a:off x="666900" y="1543050"/>
            <a:ext cx="5667000" cy="326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chemeClr val="dk1"/>
                </a:solidFill>
              </a:rPr>
              <a:t>Fermented herring</a:t>
            </a:r>
            <a:endParaRPr sz="4000">
              <a:solidFill>
                <a:schemeClr val="dk1"/>
              </a:solidFill>
            </a:endParaRPr>
          </a:p>
          <a:p>
            <a:pPr indent="0" lvl="0" marL="0" rtl="0" algn="l">
              <a:spcBef>
                <a:spcPts val="0"/>
              </a:spcBef>
              <a:spcAft>
                <a:spcPts val="0"/>
              </a:spcAft>
              <a:buNone/>
            </a:pPr>
            <a:r>
              <a:rPr lang="en-US" sz="4000">
                <a:solidFill>
                  <a:schemeClr val="dk1"/>
                </a:solidFill>
              </a:rPr>
              <a:t>Very strong smell</a:t>
            </a:r>
            <a:endParaRPr sz="4000">
              <a:solidFill>
                <a:schemeClr val="dk1"/>
              </a:solidFill>
            </a:endParaRPr>
          </a:p>
          <a:p>
            <a:pPr indent="0" lvl="0" marL="0" rtl="0" algn="l">
              <a:spcBef>
                <a:spcPts val="0"/>
              </a:spcBef>
              <a:spcAft>
                <a:spcPts val="0"/>
              </a:spcAft>
              <a:buNone/>
            </a:pPr>
            <a:r>
              <a:rPr lang="en-US" sz="4000">
                <a:solidFill>
                  <a:schemeClr val="dk1"/>
                </a:solidFill>
              </a:rPr>
              <a:t>One of the most unusual dishes in the world.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9" name="Shape 199"/>
        <p:cNvGrpSpPr/>
        <p:nvPr/>
      </p:nvGrpSpPr>
      <p:grpSpPr>
        <a:xfrm>
          <a:off x="0" y="0"/>
          <a:ext cx="0" cy="0"/>
          <a:chOff x="0" y="0"/>
          <a:chExt cx="0" cy="0"/>
        </a:xfrm>
      </p:grpSpPr>
      <p:pic>
        <p:nvPicPr>
          <p:cNvPr descr="image.png" id="200" name="Google Shape;200;p2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01" name="Google Shape;201;p21"/>
          <p:cNvPicPr preferRelativeResize="0"/>
          <p:nvPr/>
        </p:nvPicPr>
        <p:blipFill rotWithShape="1">
          <a:blip r:embed="rId4">
            <a:alphaModFix/>
          </a:blip>
          <a:srcRect b="0" l="0" r="0" t="0"/>
          <a:stretch/>
        </p:blipFill>
        <p:spPr>
          <a:xfrm>
            <a:off x="1404937" y="2109787"/>
            <a:ext cx="3619500" cy="3619500"/>
          </a:xfrm>
          <a:prstGeom prst="rect">
            <a:avLst/>
          </a:prstGeom>
          <a:noFill/>
          <a:ln>
            <a:noFill/>
          </a:ln>
        </p:spPr>
      </p:pic>
      <p:sp>
        <p:nvSpPr>
          <p:cNvPr id="202" name="Google Shape;202;p21"/>
          <p:cNvSpPr txBox="1"/>
          <p:nvPr/>
        </p:nvSpPr>
        <p:spPr>
          <a:xfrm>
            <a:off x="6334125" y="2734716"/>
            <a:ext cx="5550693" cy="4381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250" u="none" cap="none" strike="noStrike">
                <a:solidFill>
                  <a:srgbClr val="1E293B"/>
                </a:solidFill>
                <a:latin typeface="Poppins"/>
                <a:ea typeface="Poppins"/>
                <a:cs typeface="Poppins"/>
                <a:sym typeface="Poppins"/>
              </a:rPr>
              <a:t>The Iconic Kanelbulle</a:t>
            </a:r>
            <a:endParaRPr/>
          </a:p>
        </p:txBody>
      </p:sp>
      <p:sp>
        <p:nvSpPr>
          <p:cNvPr id="203" name="Google Shape;203;p21"/>
          <p:cNvSpPr txBox="1"/>
          <p:nvPr/>
        </p:nvSpPr>
        <p:spPr>
          <a:xfrm>
            <a:off x="6334125" y="3315741"/>
            <a:ext cx="5286300" cy="1870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Lato"/>
                <a:ea typeface="Lato"/>
                <a:cs typeface="Lato"/>
                <a:sym typeface="Lato"/>
              </a:rPr>
              <a:t>The sweet cinnamon bun</a:t>
            </a:r>
            <a:r>
              <a:rPr lang="en-US" sz="1350">
                <a:solidFill>
                  <a:srgbClr val="475569"/>
                </a:solidFill>
                <a:latin typeface="Lato"/>
                <a:ea typeface="Lato"/>
                <a:cs typeface="Lato"/>
                <a:sym typeface="Lato"/>
              </a:rPr>
              <a:t> which is called </a:t>
            </a:r>
            <a:r>
              <a:rPr b="0" i="1" lang="en-US" sz="1350" u="none" cap="none" strike="noStrike">
                <a:solidFill>
                  <a:srgbClr val="475569"/>
                </a:solidFill>
                <a:latin typeface="Lato"/>
                <a:ea typeface="Lato"/>
                <a:cs typeface="Lato"/>
                <a:sym typeface="Lato"/>
              </a:rPr>
              <a:t>Kanelbulle</a:t>
            </a:r>
            <a:r>
              <a:rPr b="0" i="0" lang="en-US" sz="1350" u="none" cap="none" strike="noStrike">
                <a:solidFill>
                  <a:srgbClr val="475569"/>
                </a:solidFill>
                <a:latin typeface="Lato"/>
                <a:ea typeface="Lato"/>
                <a:cs typeface="Lato"/>
                <a:sym typeface="Lato"/>
              </a:rPr>
              <a:t>, is anclassic in Sweden. It so universally loved that it has its own national day on October 4th. These buns are an essential part of "fika"—the beloved coffee break with friends or colleagues. Swedish cuisine and culture, though often rooted in simple traditions, never fail to capture the world's imagination and appetite. </a:t>
            </a:r>
            <a:r>
              <a:rPr b="1" i="0" lang="en-US" sz="1350" u="none" cap="none" strike="noStrike">
                <a:solidFill>
                  <a:srgbClr val="475569"/>
                </a:solidFill>
                <a:latin typeface="Lato"/>
                <a:ea typeface="Lato"/>
                <a:cs typeface="Lato"/>
                <a:sym typeface="Lato"/>
              </a:rPr>
              <a:t>Enjoy your meal! (Smaklig måltid!)</a:t>
            </a:r>
            <a:endParaRPr/>
          </a:p>
        </p:txBody>
      </p:sp>
      <p:pic>
        <p:nvPicPr>
          <p:cNvPr descr="image.png" id="204" name="Google Shape;204;p21"/>
          <p:cNvPicPr preferRelativeResize="0"/>
          <p:nvPr/>
        </p:nvPicPr>
        <p:blipFill rotWithShape="1">
          <a:blip r:embed="rId5">
            <a:alphaModFix/>
          </a:blip>
          <a:srcRect b="0" l="0" r="0" t="0"/>
          <a:stretch/>
        </p:blipFill>
        <p:spPr>
          <a:xfrm>
            <a:off x="1500187" y="2205037"/>
            <a:ext cx="3429000" cy="3429000"/>
          </a:xfrm>
          <a:prstGeom prst="rect">
            <a:avLst/>
          </a:prstGeom>
          <a:noFill/>
          <a:ln>
            <a:noFill/>
          </a:ln>
        </p:spPr>
      </p:pic>
      <p:sp>
        <p:nvSpPr>
          <p:cNvPr id="205" name="Google Shape;205;p21"/>
          <p:cNvSpPr txBox="1"/>
          <p:nvPr/>
        </p:nvSpPr>
        <p:spPr>
          <a:xfrm>
            <a:off x="571500" y="571500"/>
            <a:ext cx="11601450" cy="600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004B87"/>
                </a:solidFill>
                <a:latin typeface="Poppins"/>
                <a:ea typeface="Poppins"/>
                <a:cs typeface="Poppins"/>
                <a:sym typeface="Poppins"/>
              </a:rPr>
              <a:t>A Sweet Conclusion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