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DM Sans" charset="1" panose="00000000000000000000"/>
      <p:regular r:id="rId16"/>
    </p:embeddedFont>
    <p:embeddedFont>
      <p:font typeface="DM Sans Bold" charset="1" panose="00000000000000000000"/>
      <p:regular r:id="rId17"/>
    </p:embeddedFont>
    <p:embeddedFont>
      <p:font typeface="Readex Pro Semi-Bold" charset="1" panose="00000000000000000000"/>
      <p:regular r:id="rId18"/>
    </p:embeddedFont>
    <p:embeddedFont>
      <p:font typeface="League Spartan" charset="1" panose="00000800000000000000"/>
      <p:regular r:id="rId19"/>
    </p:embeddedFont>
    <p:embeddedFont>
      <p:font typeface="Archivo Black" charset="1" panose="020B0A03020202020B04"/>
      <p:regular r:id="rId20"/>
    </p:embeddedFont>
    <p:embeddedFont>
      <p:font typeface="Open Sans" charset="1" panose="020B0606030504020204"/>
      <p:regular r:id="rId21"/>
    </p:embeddedFont>
    <p:embeddedFont>
      <p:font typeface="Open Sans Bold" charset="1" panose="020B0806030504020204"/>
      <p:regular r:id="rId22"/>
    </p:embeddedFont>
    <p:embeddedFont>
      <p:font typeface="Lora Bold Italics" charset="1" panose="00000800000000000000"/>
      <p:regular r:id="rId23"/>
    </p:embeddedFont>
    <p:embeddedFont>
      <p:font typeface="Times New Roman MT" charset="1" panose="02030502070405020303"/>
      <p:regular r:id="rId24"/>
    </p:embeddedFont>
    <p:embeddedFont>
      <p:font typeface="Times New Roman MT Bold" charset="1" panose="02030802070405020303"/>
      <p:regular r:id="rId25"/>
    </p:embeddedFont>
    <p:embeddedFont>
      <p:font typeface="Times New Roman MT Bold Italics" charset="1" panose="02030802070405090303"/>
      <p:regular r:id="rId26"/>
    </p:embeddedFont>
    <p:embeddedFont>
      <p:font typeface="Times New Roman MT Italics" charset="1" panose="02030502070405090303"/>
      <p:regular r:id="rId27"/>
    </p:embeddedFont>
    <p:embeddedFont>
      <p:font typeface="Lora Bold" charset="1" panose="0000080000000000000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8.png" Type="http://schemas.openxmlformats.org/officeDocument/2006/relationships/image"/><Relationship Id="rId7"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1.png" Type="http://schemas.openxmlformats.org/officeDocument/2006/relationships/image"/><Relationship Id="rId7" Target="../media/image1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3.png" Type="http://schemas.openxmlformats.org/officeDocument/2006/relationships/image"/><Relationship Id="rId7" Target="../media/image14.png" Type="http://schemas.openxmlformats.org/officeDocument/2006/relationships/image"/><Relationship Id="rId8" Target="../media/image15.png" Type="http://schemas.openxmlformats.org/officeDocument/2006/relationships/image"/><Relationship Id="rId9" Target="../media/image1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pn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0.png" Type="http://schemas.openxmlformats.org/officeDocument/2006/relationships/image"/><Relationship Id="rId7" Target="../media/image2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pn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false" flipV="false" rot="0">
            <a:off x="-734224" y="5464894"/>
            <a:ext cx="5448300" cy="5448300"/>
          </a:xfrm>
          <a:custGeom>
            <a:avLst/>
            <a:gdLst/>
            <a:ahLst/>
            <a:cxnLst/>
            <a:rect r="r" b="b" t="t" l="l"/>
            <a:pathLst>
              <a:path h="5448300" w="5448300">
                <a:moveTo>
                  <a:pt x="0" y="0"/>
                </a:moveTo>
                <a:lnTo>
                  <a:pt x="5448300" y="0"/>
                </a:lnTo>
                <a:lnTo>
                  <a:pt x="5448300" y="5448300"/>
                </a:lnTo>
                <a:lnTo>
                  <a:pt x="0" y="54483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854112" y="-728735"/>
            <a:ext cx="5448300" cy="5448300"/>
          </a:xfrm>
          <a:custGeom>
            <a:avLst/>
            <a:gdLst/>
            <a:ahLst/>
            <a:cxnLst/>
            <a:rect r="r" b="b" t="t" l="l"/>
            <a:pathLst>
              <a:path h="5448300" w="5448300">
                <a:moveTo>
                  <a:pt x="5448300" y="5448300"/>
                </a:moveTo>
                <a:lnTo>
                  <a:pt x="0" y="5448300"/>
                </a:lnTo>
                <a:lnTo>
                  <a:pt x="0" y="0"/>
                </a:lnTo>
                <a:lnTo>
                  <a:pt x="5448300" y="0"/>
                </a:lnTo>
                <a:lnTo>
                  <a:pt x="544830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1020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236817" y="4507165"/>
            <a:ext cx="4696005" cy="2954570"/>
          </a:xfrm>
          <a:custGeom>
            <a:avLst/>
            <a:gdLst/>
            <a:ahLst/>
            <a:cxnLst/>
            <a:rect r="r" b="b" t="t" l="l"/>
            <a:pathLst>
              <a:path h="2954570" w="4696005">
                <a:moveTo>
                  <a:pt x="0" y="0"/>
                </a:moveTo>
                <a:lnTo>
                  <a:pt x="4696004" y="0"/>
                </a:lnTo>
                <a:lnTo>
                  <a:pt x="4696004" y="2954569"/>
                </a:lnTo>
                <a:lnTo>
                  <a:pt x="0" y="2954569"/>
                </a:lnTo>
                <a:lnTo>
                  <a:pt x="0" y="0"/>
                </a:lnTo>
                <a:close/>
              </a:path>
            </a:pathLst>
          </a:custGeom>
          <a:blipFill>
            <a:blip r:embed="rId6"/>
            <a:stretch>
              <a:fillRect l="0" t="0" r="0" b="0"/>
            </a:stretch>
          </a:blipFill>
        </p:spPr>
      </p:sp>
      <p:sp>
        <p:nvSpPr>
          <p:cNvPr name="Freeform 7" id="7"/>
          <p:cNvSpPr/>
          <p:nvPr/>
        </p:nvSpPr>
        <p:spPr>
          <a:xfrm flipH="false" flipV="false" rot="0">
            <a:off x="11638088" y="4399642"/>
            <a:ext cx="4432050" cy="3789402"/>
          </a:xfrm>
          <a:custGeom>
            <a:avLst/>
            <a:gdLst/>
            <a:ahLst/>
            <a:cxnLst/>
            <a:rect r="r" b="b" t="t" l="l"/>
            <a:pathLst>
              <a:path h="3789402" w="4432050">
                <a:moveTo>
                  <a:pt x="0" y="0"/>
                </a:moveTo>
                <a:lnTo>
                  <a:pt x="4432049" y="0"/>
                </a:lnTo>
                <a:lnTo>
                  <a:pt x="4432049" y="3789402"/>
                </a:lnTo>
                <a:lnTo>
                  <a:pt x="0" y="3789402"/>
                </a:lnTo>
                <a:lnTo>
                  <a:pt x="0" y="0"/>
                </a:lnTo>
                <a:close/>
              </a:path>
            </a:pathLst>
          </a:custGeom>
          <a:blipFill>
            <a:blip r:embed="rId7"/>
            <a:stretch>
              <a:fillRect l="0" t="0" r="0" b="0"/>
            </a:stretch>
          </a:blipFill>
        </p:spPr>
      </p:sp>
      <p:sp>
        <p:nvSpPr>
          <p:cNvPr name="Freeform 8" id="8"/>
          <p:cNvSpPr/>
          <p:nvPr/>
        </p:nvSpPr>
        <p:spPr>
          <a:xfrm flipH="false" flipV="false" rot="0">
            <a:off x="4714076" y="6849094"/>
            <a:ext cx="4511371" cy="2833141"/>
          </a:xfrm>
          <a:custGeom>
            <a:avLst/>
            <a:gdLst/>
            <a:ahLst/>
            <a:cxnLst/>
            <a:rect r="r" b="b" t="t" l="l"/>
            <a:pathLst>
              <a:path h="2833141" w="4511371">
                <a:moveTo>
                  <a:pt x="0" y="0"/>
                </a:moveTo>
                <a:lnTo>
                  <a:pt x="4511371" y="0"/>
                </a:lnTo>
                <a:lnTo>
                  <a:pt x="4511371" y="2833141"/>
                </a:lnTo>
                <a:lnTo>
                  <a:pt x="0" y="2833141"/>
                </a:lnTo>
                <a:lnTo>
                  <a:pt x="0" y="0"/>
                </a:lnTo>
                <a:close/>
              </a:path>
            </a:pathLst>
          </a:custGeom>
          <a:blipFill>
            <a:blip r:embed="rId8"/>
            <a:stretch>
              <a:fillRect l="0" t="0" r="0" b="0"/>
            </a:stretch>
          </a:blipFill>
        </p:spPr>
      </p:sp>
      <p:sp>
        <p:nvSpPr>
          <p:cNvPr name="TextBox 9" id="9"/>
          <p:cNvSpPr txBox="true"/>
          <p:nvPr/>
        </p:nvSpPr>
        <p:spPr>
          <a:xfrm rot="0">
            <a:off x="4909707" y="5467815"/>
            <a:ext cx="8468585" cy="928493"/>
          </a:xfrm>
          <a:prstGeom prst="rect">
            <a:avLst/>
          </a:prstGeom>
        </p:spPr>
        <p:txBody>
          <a:bodyPr anchor="t" rtlCol="false" tIns="0" lIns="0" bIns="0" rIns="0">
            <a:spAutoFit/>
          </a:bodyPr>
          <a:lstStyle/>
          <a:p>
            <a:pPr algn="ctr">
              <a:lnSpc>
                <a:spcPts val="7623"/>
              </a:lnSpc>
            </a:pPr>
            <a:r>
              <a:rPr lang="en-US" sz="5445">
                <a:solidFill>
                  <a:srgbClr val="002B58"/>
                </a:solidFill>
                <a:latin typeface="DM Sans"/>
                <a:ea typeface="DM Sans"/>
                <a:cs typeface="DM Sans"/>
                <a:sym typeface="DM Sans"/>
              </a:rPr>
              <a:t>By </a:t>
            </a:r>
            <a:r>
              <a:rPr lang="en-US" sz="5445" b="true">
                <a:solidFill>
                  <a:srgbClr val="FFC630"/>
                </a:solidFill>
                <a:latin typeface="DM Sans Bold"/>
                <a:ea typeface="DM Sans Bold"/>
                <a:cs typeface="DM Sans Bold"/>
                <a:sym typeface="DM Sans Bold"/>
              </a:rPr>
              <a:t>Class 6th </a:t>
            </a:r>
          </a:p>
        </p:txBody>
      </p:sp>
      <p:sp>
        <p:nvSpPr>
          <p:cNvPr name="TextBox 10" id="10"/>
          <p:cNvSpPr txBox="true"/>
          <p:nvPr/>
        </p:nvSpPr>
        <p:spPr>
          <a:xfrm rot="0">
            <a:off x="2470972" y="1979537"/>
            <a:ext cx="13346055" cy="1903715"/>
          </a:xfrm>
          <a:prstGeom prst="rect">
            <a:avLst/>
          </a:prstGeom>
        </p:spPr>
        <p:txBody>
          <a:bodyPr anchor="t" rtlCol="false" tIns="0" lIns="0" bIns="0" rIns="0">
            <a:spAutoFit/>
          </a:bodyPr>
          <a:lstStyle/>
          <a:p>
            <a:pPr algn="ctr">
              <a:lnSpc>
                <a:spcPts val="15521"/>
              </a:lnSpc>
            </a:pPr>
            <a:r>
              <a:rPr lang="en-US" b="true" sz="11086">
                <a:solidFill>
                  <a:srgbClr val="002B58"/>
                </a:solidFill>
                <a:latin typeface="Readex Pro Semi-Bold"/>
                <a:ea typeface="Readex Pro Semi-Bold"/>
                <a:cs typeface="Readex Pro Semi-Bold"/>
                <a:sym typeface="Readex Pro Semi-Bold"/>
              </a:rPr>
              <a:t>SWEDEN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false" flipV="true" rot="0">
            <a:off x="-818782" y="-710035"/>
            <a:ext cx="5448300" cy="5448300"/>
          </a:xfrm>
          <a:custGeom>
            <a:avLst/>
            <a:gdLst/>
            <a:ahLst/>
            <a:cxnLst/>
            <a:rect r="r" b="b" t="t" l="l"/>
            <a:pathLst>
              <a:path h="5448300" w="5448300">
                <a:moveTo>
                  <a:pt x="0" y="5448300"/>
                </a:moveTo>
                <a:lnTo>
                  <a:pt x="5448300" y="5448300"/>
                </a:lnTo>
                <a:lnTo>
                  <a:pt x="5448300" y="0"/>
                </a:lnTo>
                <a:lnTo>
                  <a:pt x="0" y="0"/>
                </a:lnTo>
                <a:lnTo>
                  <a:pt x="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3630536" y="5506814"/>
            <a:ext cx="5448300" cy="5448300"/>
          </a:xfrm>
          <a:custGeom>
            <a:avLst/>
            <a:gdLst/>
            <a:ahLst/>
            <a:cxnLst/>
            <a:rect r="r" b="b" t="t" l="l"/>
            <a:pathLst>
              <a:path h="5448300" w="5448300">
                <a:moveTo>
                  <a:pt x="5448300" y="0"/>
                </a:moveTo>
                <a:lnTo>
                  <a:pt x="0" y="0"/>
                </a:lnTo>
                <a:lnTo>
                  <a:pt x="0" y="5448300"/>
                </a:lnTo>
                <a:lnTo>
                  <a:pt x="5448300" y="5448300"/>
                </a:lnTo>
                <a:lnTo>
                  <a:pt x="544830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102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2072359" y="1535837"/>
            <a:ext cx="14505904" cy="7596323"/>
          </a:xfrm>
          <a:prstGeom prst="rect">
            <a:avLst/>
          </a:prstGeom>
        </p:spPr>
        <p:txBody>
          <a:bodyPr anchor="t" rtlCol="false" tIns="0" lIns="0" bIns="0" rIns="0">
            <a:spAutoFit/>
          </a:bodyPr>
          <a:lstStyle/>
          <a:p>
            <a:pPr algn="ctr">
              <a:lnSpc>
                <a:spcPts val="9389"/>
              </a:lnSpc>
            </a:pPr>
            <a:r>
              <a:rPr lang="en-US" b="true" sz="9389">
                <a:solidFill>
                  <a:srgbClr val="002B58"/>
                </a:solidFill>
                <a:latin typeface="Lora Bold"/>
                <a:ea typeface="Lora Bold"/>
                <a:cs typeface="Lora Bold"/>
                <a:sym typeface="Lora Bold"/>
              </a:rPr>
              <a:t>THANK</a:t>
            </a:r>
          </a:p>
          <a:p>
            <a:pPr algn="ctr">
              <a:lnSpc>
                <a:spcPts val="9389"/>
              </a:lnSpc>
            </a:pPr>
            <a:r>
              <a:rPr lang="en-US" b="true" sz="9389">
                <a:solidFill>
                  <a:srgbClr val="FFC630"/>
                </a:solidFill>
                <a:latin typeface="Lora Bold"/>
                <a:ea typeface="Lora Bold"/>
                <a:cs typeface="Lora Bold"/>
                <a:sym typeface="Lora Bold"/>
              </a:rPr>
              <a:t>YOU </a:t>
            </a:r>
            <a:r>
              <a:rPr lang="en-US" b="true" sz="9389">
                <a:solidFill>
                  <a:srgbClr val="002B58"/>
                </a:solidFill>
                <a:latin typeface="Lora Bold"/>
                <a:ea typeface="Lora Bold"/>
                <a:cs typeface="Lora Bold"/>
                <a:sym typeface="Lora Bold"/>
              </a:rPr>
              <a:t>FOR WATCHING</a:t>
            </a:r>
          </a:p>
          <a:p>
            <a:pPr algn="ctr">
              <a:lnSpc>
                <a:spcPts val="10764"/>
              </a:lnSpc>
            </a:pPr>
          </a:p>
          <a:p>
            <a:pPr algn="ctr">
              <a:lnSpc>
                <a:spcPts val="9978"/>
              </a:lnSpc>
            </a:pPr>
            <a:r>
              <a:rPr lang="en-US" b="true" sz="9978">
                <a:solidFill>
                  <a:srgbClr val="FFC630"/>
                </a:solidFill>
                <a:latin typeface="Times New Roman MT Bold"/>
                <a:ea typeface="Times New Roman MT Bold"/>
                <a:cs typeface="Times New Roman MT Bold"/>
                <a:sym typeface="Times New Roman MT Bold"/>
              </a:rPr>
              <a:t>WE </a:t>
            </a:r>
            <a:r>
              <a:rPr lang="en-US" b="true" sz="9978">
                <a:solidFill>
                  <a:srgbClr val="002B58"/>
                </a:solidFill>
                <a:latin typeface="Times New Roman MT Bold"/>
                <a:ea typeface="Times New Roman MT Bold"/>
                <a:cs typeface="Times New Roman MT Bold"/>
                <a:sym typeface="Times New Roman MT Bold"/>
              </a:rPr>
              <a:t>HOPE </a:t>
            </a:r>
            <a:r>
              <a:rPr lang="en-US" b="true" sz="9978">
                <a:solidFill>
                  <a:srgbClr val="FFC630"/>
                </a:solidFill>
                <a:latin typeface="Times New Roman MT Bold"/>
                <a:ea typeface="Times New Roman MT Bold"/>
                <a:cs typeface="Times New Roman MT Bold"/>
                <a:sym typeface="Times New Roman MT Bold"/>
              </a:rPr>
              <a:t>YOU </a:t>
            </a:r>
            <a:r>
              <a:rPr lang="en-US" b="true" sz="9978">
                <a:solidFill>
                  <a:srgbClr val="002B58"/>
                </a:solidFill>
                <a:latin typeface="Times New Roman MT Bold"/>
                <a:ea typeface="Times New Roman MT Bold"/>
                <a:cs typeface="Times New Roman MT Bold"/>
                <a:sym typeface="Times New Roman MT Bold"/>
              </a:rPr>
              <a:t>ENJOYED IT:)</a:t>
            </a:r>
          </a:p>
          <a:p>
            <a:pPr algn="ctr">
              <a:lnSpc>
                <a:spcPts val="9978"/>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false" flipV="true" rot="0">
            <a:off x="-710184" y="-710035"/>
            <a:ext cx="5448300" cy="5448300"/>
          </a:xfrm>
          <a:custGeom>
            <a:avLst/>
            <a:gdLst/>
            <a:ahLst/>
            <a:cxnLst/>
            <a:rect r="r" b="b" t="t" l="l"/>
            <a:pathLst>
              <a:path h="5448300" w="5448300">
                <a:moveTo>
                  <a:pt x="0" y="5448300"/>
                </a:moveTo>
                <a:lnTo>
                  <a:pt x="5448300" y="5448300"/>
                </a:lnTo>
                <a:lnTo>
                  <a:pt x="5448300" y="0"/>
                </a:lnTo>
                <a:lnTo>
                  <a:pt x="0" y="0"/>
                </a:lnTo>
                <a:lnTo>
                  <a:pt x="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3658480" y="5450921"/>
            <a:ext cx="5448300" cy="5448300"/>
          </a:xfrm>
          <a:custGeom>
            <a:avLst/>
            <a:gdLst/>
            <a:ahLst/>
            <a:cxnLst/>
            <a:rect r="r" b="b" t="t" l="l"/>
            <a:pathLst>
              <a:path h="5448300" w="5448300">
                <a:moveTo>
                  <a:pt x="5448300" y="0"/>
                </a:moveTo>
                <a:lnTo>
                  <a:pt x="0" y="0"/>
                </a:lnTo>
                <a:lnTo>
                  <a:pt x="0" y="5448300"/>
                </a:lnTo>
                <a:lnTo>
                  <a:pt x="5448300" y="5448300"/>
                </a:lnTo>
                <a:lnTo>
                  <a:pt x="544830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102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8778029" y="2645376"/>
            <a:ext cx="6148366" cy="3086354"/>
          </a:xfrm>
          <a:custGeom>
            <a:avLst/>
            <a:gdLst/>
            <a:ahLst/>
            <a:cxnLst/>
            <a:rect r="r" b="b" t="t" l="l"/>
            <a:pathLst>
              <a:path h="3086354" w="6148366">
                <a:moveTo>
                  <a:pt x="0" y="0"/>
                </a:moveTo>
                <a:lnTo>
                  <a:pt x="6148366" y="0"/>
                </a:lnTo>
                <a:lnTo>
                  <a:pt x="6148366" y="3086354"/>
                </a:lnTo>
                <a:lnTo>
                  <a:pt x="0" y="3086354"/>
                </a:lnTo>
                <a:lnTo>
                  <a:pt x="0" y="0"/>
                </a:lnTo>
                <a:close/>
              </a:path>
            </a:pathLst>
          </a:custGeom>
          <a:blipFill>
            <a:blip r:embed="rId6"/>
            <a:stretch>
              <a:fillRect l="0" t="-3164" r="0" b="-3164"/>
            </a:stretch>
          </a:blipFill>
        </p:spPr>
      </p:sp>
      <p:sp>
        <p:nvSpPr>
          <p:cNvPr name="Freeform 7" id="7"/>
          <p:cNvSpPr/>
          <p:nvPr/>
        </p:nvSpPr>
        <p:spPr>
          <a:xfrm flipH="false" flipV="false" rot="0">
            <a:off x="8778029" y="6361024"/>
            <a:ext cx="6148366" cy="2897276"/>
          </a:xfrm>
          <a:custGeom>
            <a:avLst/>
            <a:gdLst/>
            <a:ahLst/>
            <a:cxnLst/>
            <a:rect r="r" b="b" t="t" l="l"/>
            <a:pathLst>
              <a:path h="2897276" w="6148366">
                <a:moveTo>
                  <a:pt x="0" y="0"/>
                </a:moveTo>
                <a:lnTo>
                  <a:pt x="6148366" y="0"/>
                </a:lnTo>
                <a:lnTo>
                  <a:pt x="6148366" y="2897276"/>
                </a:lnTo>
                <a:lnTo>
                  <a:pt x="0" y="2897276"/>
                </a:lnTo>
                <a:lnTo>
                  <a:pt x="0" y="0"/>
                </a:lnTo>
                <a:close/>
              </a:path>
            </a:pathLst>
          </a:custGeom>
          <a:blipFill>
            <a:blip r:embed="rId7"/>
            <a:stretch>
              <a:fillRect l="-8648" t="0" r="-7346" b="0"/>
            </a:stretch>
          </a:blipFill>
        </p:spPr>
      </p:sp>
      <p:sp>
        <p:nvSpPr>
          <p:cNvPr name="TextBox 8" id="8"/>
          <p:cNvSpPr txBox="true"/>
          <p:nvPr/>
        </p:nvSpPr>
        <p:spPr>
          <a:xfrm rot="0">
            <a:off x="341291" y="3098670"/>
            <a:ext cx="8436738" cy="4373621"/>
          </a:xfrm>
          <a:prstGeom prst="rect">
            <a:avLst/>
          </a:prstGeom>
        </p:spPr>
        <p:txBody>
          <a:bodyPr anchor="t" rtlCol="false" tIns="0" lIns="0" bIns="0" rIns="0">
            <a:spAutoFit/>
          </a:bodyPr>
          <a:lstStyle/>
          <a:p>
            <a:pPr algn="ctr">
              <a:lnSpc>
                <a:spcPts val="4949"/>
              </a:lnSpc>
              <a:spcBef>
                <a:spcPct val="0"/>
              </a:spcBef>
            </a:pPr>
            <a:r>
              <a:rPr lang="en-US" sz="3535">
                <a:solidFill>
                  <a:srgbClr val="002B58"/>
                </a:solidFill>
                <a:latin typeface="League Spartan"/>
                <a:ea typeface="League Spartan"/>
                <a:cs typeface="League Spartan"/>
                <a:sym typeface="League Spartan"/>
              </a:rPr>
              <a:t>COUNTRY: SWEDEN</a:t>
            </a:r>
          </a:p>
          <a:p>
            <a:pPr algn="ctr">
              <a:lnSpc>
                <a:spcPts val="4949"/>
              </a:lnSpc>
              <a:spcBef>
                <a:spcPct val="0"/>
              </a:spcBef>
            </a:pPr>
            <a:r>
              <a:rPr lang="en-US" sz="3535">
                <a:solidFill>
                  <a:srgbClr val="002B58"/>
                </a:solidFill>
                <a:latin typeface="League Spartan"/>
                <a:ea typeface="League Spartan"/>
                <a:cs typeface="League Spartan"/>
                <a:sym typeface="League Spartan"/>
              </a:rPr>
              <a:t>CAPITAL: STOCKHOLM</a:t>
            </a:r>
          </a:p>
          <a:p>
            <a:pPr algn="ctr">
              <a:lnSpc>
                <a:spcPts val="4949"/>
              </a:lnSpc>
              <a:spcBef>
                <a:spcPct val="0"/>
              </a:spcBef>
            </a:pPr>
            <a:r>
              <a:rPr lang="en-US" sz="3535">
                <a:solidFill>
                  <a:srgbClr val="002B58"/>
                </a:solidFill>
                <a:latin typeface="League Spartan"/>
                <a:ea typeface="League Spartan"/>
                <a:cs typeface="League Spartan"/>
                <a:sym typeface="League Spartan"/>
              </a:rPr>
              <a:t>POPULATION: ABOUT 10.5 MILLION</a:t>
            </a:r>
          </a:p>
          <a:p>
            <a:pPr algn="ctr">
              <a:lnSpc>
                <a:spcPts val="4949"/>
              </a:lnSpc>
              <a:spcBef>
                <a:spcPct val="0"/>
              </a:spcBef>
            </a:pPr>
            <a:r>
              <a:rPr lang="en-US" sz="3535">
                <a:solidFill>
                  <a:srgbClr val="002B58"/>
                </a:solidFill>
                <a:latin typeface="League Spartan"/>
                <a:ea typeface="League Spartan"/>
                <a:cs typeface="League Spartan"/>
                <a:sym typeface="League Spartan"/>
              </a:rPr>
              <a:t>AREA: ABOUT 450,000 KM²</a:t>
            </a:r>
          </a:p>
          <a:p>
            <a:pPr algn="ctr">
              <a:lnSpc>
                <a:spcPts val="4949"/>
              </a:lnSpc>
              <a:spcBef>
                <a:spcPct val="0"/>
              </a:spcBef>
            </a:pPr>
            <a:r>
              <a:rPr lang="en-US" sz="3535">
                <a:solidFill>
                  <a:srgbClr val="002B58"/>
                </a:solidFill>
                <a:latin typeface="League Spartan"/>
                <a:ea typeface="League Spartan"/>
                <a:cs typeface="League Spartan"/>
                <a:sym typeface="League Spartan"/>
              </a:rPr>
              <a:t>LANGUAGE: SWEDISH</a:t>
            </a:r>
          </a:p>
          <a:p>
            <a:pPr algn="ctr">
              <a:lnSpc>
                <a:spcPts val="4949"/>
              </a:lnSpc>
              <a:spcBef>
                <a:spcPct val="0"/>
              </a:spcBef>
            </a:pPr>
            <a:r>
              <a:rPr lang="en-US" sz="3535">
                <a:solidFill>
                  <a:srgbClr val="002B58"/>
                </a:solidFill>
                <a:latin typeface="League Spartan"/>
                <a:ea typeface="League Spartan"/>
                <a:cs typeface="League Spartan"/>
                <a:sym typeface="League Spartan"/>
              </a:rPr>
              <a:t>CURRENCY: SWEDISH KRONA (SEK)</a:t>
            </a:r>
          </a:p>
          <a:p>
            <a:pPr algn="ctr">
              <a:lnSpc>
                <a:spcPts val="4949"/>
              </a:lnSpc>
              <a:spcBef>
                <a:spcPct val="0"/>
              </a:spcBef>
            </a:pPr>
            <a:r>
              <a:rPr lang="en-US" sz="3535">
                <a:solidFill>
                  <a:srgbClr val="002B58"/>
                </a:solidFill>
                <a:latin typeface="League Spartan"/>
                <a:ea typeface="League Spartan"/>
                <a:cs typeface="League Spartan"/>
                <a:sym typeface="League Spartan"/>
              </a:rPr>
              <a:t>KING: CARL XVI GUSTAF</a:t>
            </a:r>
          </a:p>
        </p:txBody>
      </p:sp>
      <p:sp>
        <p:nvSpPr>
          <p:cNvPr name="TextBox 9" id="9"/>
          <p:cNvSpPr txBox="true"/>
          <p:nvPr/>
        </p:nvSpPr>
        <p:spPr>
          <a:xfrm rot="0">
            <a:off x="3939038" y="848499"/>
            <a:ext cx="10907320" cy="1551026"/>
          </a:xfrm>
          <a:prstGeom prst="rect">
            <a:avLst/>
          </a:prstGeom>
        </p:spPr>
        <p:txBody>
          <a:bodyPr anchor="t" rtlCol="false" tIns="0" lIns="0" bIns="0" rIns="0">
            <a:spAutoFit/>
          </a:bodyPr>
          <a:lstStyle/>
          <a:p>
            <a:pPr algn="ctr">
              <a:lnSpc>
                <a:spcPts val="12685"/>
              </a:lnSpc>
            </a:pPr>
            <a:r>
              <a:rPr lang="en-US" sz="9060">
                <a:solidFill>
                  <a:srgbClr val="002B58"/>
                </a:solidFill>
                <a:latin typeface="Archivo Black"/>
                <a:ea typeface="Archivo Black"/>
                <a:cs typeface="Archivo Black"/>
                <a:sym typeface="Archivo Black"/>
              </a:rPr>
              <a:t>INFORMATION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false" flipV="false" rot="0">
            <a:off x="-732671" y="5913914"/>
            <a:ext cx="5448300" cy="5448300"/>
          </a:xfrm>
          <a:custGeom>
            <a:avLst/>
            <a:gdLst/>
            <a:ahLst/>
            <a:cxnLst/>
            <a:rect r="r" b="b" t="t" l="l"/>
            <a:pathLst>
              <a:path h="5448300" w="5448300">
                <a:moveTo>
                  <a:pt x="0" y="0"/>
                </a:moveTo>
                <a:lnTo>
                  <a:pt x="5448300" y="0"/>
                </a:lnTo>
                <a:lnTo>
                  <a:pt x="5448300" y="5448300"/>
                </a:lnTo>
                <a:lnTo>
                  <a:pt x="0" y="54483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586093" y="-745368"/>
            <a:ext cx="5448300" cy="5448300"/>
          </a:xfrm>
          <a:custGeom>
            <a:avLst/>
            <a:gdLst/>
            <a:ahLst/>
            <a:cxnLst/>
            <a:rect r="r" b="b" t="t" l="l"/>
            <a:pathLst>
              <a:path h="5448300" w="5448300">
                <a:moveTo>
                  <a:pt x="5448300" y="5448300"/>
                </a:moveTo>
                <a:lnTo>
                  <a:pt x="0" y="5448300"/>
                </a:lnTo>
                <a:lnTo>
                  <a:pt x="0" y="0"/>
                </a:lnTo>
                <a:lnTo>
                  <a:pt x="5448300" y="0"/>
                </a:lnTo>
                <a:lnTo>
                  <a:pt x="544830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1020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0278929" y="4428490"/>
            <a:ext cx="6351785" cy="5400358"/>
          </a:xfrm>
          <a:custGeom>
            <a:avLst/>
            <a:gdLst/>
            <a:ahLst/>
            <a:cxnLst/>
            <a:rect r="r" b="b" t="t" l="l"/>
            <a:pathLst>
              <a:path h="5400358" w="6351785">
                <a:moveTo>
                  <a:pt x="0" y="0"/>
                </a:moveTo>
                <a:lnTo>
                  <a:pt x="6351785" y="0"/>
                </a:lnTo>
                <a:lnTo>
                  <a:pt x="6351785" y="5400358"/>
                </a:lnTo>
                <a:lnTo>
                  <a:pt x="0" y="5400358"/>
                </a:lnTo>
                <a:lnTo>
                  <a:pt x="0" y="0"/>
                </a:lnTo>
                <a:close/>
              </a:path>
            </a:pathLst>
          </a:custGeom>
          <a:blipFill>
            <a:blip r:embed="rId6"/>
            <a:stretch>
              <a:fillRect l="0" t="0" r="0" b="0"/>
            </a:stretch>
          </a:blipFill>
        </p:spPr>
      </p:sp>
      <p:sp>
        <p:nvSpPr>
          <p:cNvPr name="TextBox 7" id="7"/>
          <p:cNvSpPr txBox="true"/>
          <p:nvPr/>
        </p:nvSpPr>
        <p:spPr>
          <a:xfrm rot="0">
            <a:off x="1578466" y="4219099"/>
            <a:ext cx="8700463" cy="1180465"/>
          </a:xfrm>
          <a:prstGeom prst="rect">
            <a:avLst/>
          </a:prstGeom>
        </p:spPr>
        <p:txBody>
          <a:bodyPr anchor="t" rtlCol="false" tIns="0" lIns="0" bIns="0" rIns="0">
            <a:spAutoFit/>
          </a:bodyPr>
          <a:lstStyle/>
          <a:p>
            <a:pPr algn="ctr">
              <a:lnSpc>
                <a:spcPts val="4759"/>
              </a:lnSpc>
            </a:pPr>
            <a:r>
              <a:rPr lang="en-US" sz="3399">
                <a:solidFill>
                  <a:srgbClr val="012A72"/>
                </a:solidFill>
                <a:latin typeface="Open Sans"/>
                <a:ea typeface="Open Sans"/>
                <a:cs typeface="Open Sans"/>
                <a:sym typeface="Open Sans"/>
              </a:rPr>
              <a:t>2.Union with Denmark -  Sweden and Denmark created union in </a:t>
            </a:r>
            <a:r>
              <a:rPr lang="en-US" b="true" sz="3399">
                <a:solidFill>
                  <a:srgbClr val="012A72"/>
                </a:solidFill>
                <a:latin typeface="Open Sans Bold"/>
                <a:ea typeface="Open Sans Bold"/>
                <a:cs typeface="Open Sans Bold"/>
                <a:sym typeface="Open Sans Bold"/>
              </a:rPr>
              <a:t>1397 </a:t>
            </a:r>
          </a:p>
        </p:txBody>
      </p:sp>
      <p:sp>
        <p:nvSpPr>
          <p:cNvPr name="TextBox 8" id="8"/>
          <p:cNvSpPr txBox="true"/>
          <p:nvPr/>
        </p:nvSpPr>
        <p:spPr>
          <a:xfrm rot="0">
            <a:off x="1447194" y="519040"/>
            <a:ext cx="8963006" cy="1600601"/>
          </a:xfrm>
          <a:prstGeom prst="rect">
            <a:avLst/>
          </a:prstGeom>
        </p:spPr>
        <p:txBody>
          <a:bodyPr anchor="t" rtlCol="false" tIns="0" lIns="0" bIns="0" rIns="0">
            <a:spAutoFit/>
          </a:bodyPr>
          <a:lstStyle/>
          <a:p>
            <a:pPr algn="ctr">
              <a:lnSpc>
                <a:spcPts val="6427"/>
              </a:lnSpc>
            </a:pPr>
            <a:r>
              <a:rPr lang="en-US" b="true" sz="4591">
                <a:solidFill>
                  <a:srgbClr val="002B58"/>
                </a:solidFill>
                <a:latin typeface="Open Sans Bold"/>
                <a:ea typeface="Open Sans Bold"/>
                <a:cs typeface="Open Sans Bold"/>
                <a:sym typeface="Open Sans Bold"/>
              </a:rPr>
              <a:t> Most important moments in history of Sweden </a:t>
            </a:r>
          </a:p>
        </p:txBody>
      </p:sp>
      <p:sp>
        <p:nvSpPr>
          <p:cNvPr name="TextBox 9" id="9"/>
          <p:cNvSpPr txBox="true"/>
          <p:nvPr/>
        </p:nvSpPr>
        <p:spPr>
          <a:xfrm rot="0">
            <a:off x="1379586" y="2590959"/>
            <a:ext cx="8963006" cy="1180465"/>
          </a:xfrm>
          <a:prstGeom prst="rect">
            <a:avLst/>
          </a:prstGeom>
        </p:spPr>
        <p:txBody>
          <a:bodyPr anchor="t" rtlCol="false" tIns="0" lIns="0" bIns="0" rIns="0">
            <a:spAutoFit/>
          </a:bodyPr>
          <a:lstStyle/>
          <a:p>
            <a:pPr algn="ctr">
              <a:lnSpc>
                <a:spcPts val="4759"/>
              </a:lnSpc>
            </a:pPr>
            <a:r>
              <a:rPr lang="en-US" sz="3399">
                <a:solidFill>
                  <a:srgbClr val="012A72"/>
                </a:solidFill>
                <a:latin typeface="Open Sans"/>
                <a:ea typeface="Open Sans"/>
                <a:cs typeface="Open Sans"/>
                <a:sym typeface="Open Sans"/>
              </a:rPr>
              <a:t>1.Viking Era - Vikings known for having big influence on Scandinavian region</a:t>
            </a:r>
          </a:p>
        </p:txBody>
      </p:sp>
      <p:sp>
        <p:nvSpPr>
          <p:cNvPr name="TextBox 10" id="10"/>
          <p:cNvSpPr txBox="true"/>
          <p:nvPr/>
        </p:nvSpPr>
        <p:spPr>
          <a:xfrm rot="0">
            <a:off x="1709738" y="5691750"/>
            <a:ext cx="8302703" cy="1780540"/>
          </a:xfrm>
          <a:prstGeom prst="rect">
            <a:avLst/>
          </a:prstGeom>
        </p:spPr>
        <p:txBody>
          <a:bodyPr anchor="t" rtlCol="false" tIns="0" lIns="0" bIns="0" rIns="0">
            <a:spAutoFit/>
          </a:bodyPr>
          <a:lstStyle/>
          <a:p>
            <a:pPr algn="ctr">
              <a:lnSpc>
                <a:spcPts val="4759"/>
              </a:lnSpc>
            </a:pPr>
            <a:r>
              <a:rPr lang="en-US" sz="3399">
                <a:solidFill>
                  <a:srgbClr val="FFC630"/>
                </a:solidFill>
                <a:latin typeface="Open Sans"/>
                <a:ea typeface="Open Sans"/>
                <a:cs typeface="Open Sans"/>
                <a:sym typeface="Open Sans"/>
              </a:rPr>
              <a:t>3.Wars with Russia - Sweden had many wars with Russia for example with Poland and Denmark</a:t>
            </a:r>
          </a:p>
        </p:txBody>
      </p:sp>
      <p:sp>
        <p:nvSpPr>
          <p:cNvPr name="TextBox 11" id="11"/>
          <p:cNvSpPr txBox="true"/>
          <p:nvPr/>
        </p:nvSpPr>
        <p:spPr>
          <a:xfrm rot="0">
            <a:off x="2356544" y="7767565"/>
            <a:ext cx="7655896" cy="1180465"/>
          </a:xfrm>
          <a:prstGeom prst="rect">
            <a:avLst/>
          </a:prstGeom>
        </p:spPr>
        <p:txBody>
          <a:bodyPr anchor="t" rtlCol="false" tIns="0" lIns="0" bIns="0" rIns="0">
            <a:spAutoFit/>
          </a:bodyPr>
          <a:lstStyle/>
          <a:p>
            <a:pPr algn="l" marL="734059" indent="-367030" lvl="1">
              <a:lnSpc>
                <a:spcPts val="4759"/>
              </a:lnSpc>
              <a:buAutoNum type="arabicPeriod" startAt="1"/>
            </a:pPr>
            <a:r>
              <a:rPr lang="en-US" sz="3399">
                <a:solidFill>
                  <a:srgbClr val="012A72"/>
                </a:solidFill>
                <a:latin typeface="Open Sans"/>
                <a:ea typeface="Open Sans"/>
                <a:cs typeface="Open Sans"/>
                <a:sym typeface="Open Sans"/>
              </a:rPr>
              <a:t>King Gustav Vasa - modernized and made sweden independent </a:t>
            </a:r>
          </a:p>
        </p:txBody>
      </p:sp>
      <p:sp>
        <p:nvSpPr>
          <p:cNvPr name="TextBox 12" id="12"/>
          <p:cNvSpPr txBox="true"/>
          <p:nvPr/>
        </p:nvSpPr>
        <p:spPr>
          <a:xfrm rot="0">
            <a:off x="10220277" y="2352675"/>
            <a:ext cx="7039023" cy="1780540"/>
          </a:xfrm>
          <a:prstGeom prst="rect">
            <a:avLst/>
          </a:prstGeom>
        </p:spPr>
        <p:txBody>
          <a:bodyPr anchor="t" rtlCol="false" tIns="0" lIns="0" bIns="0" rIns="0">
            <a:spAutoFit/>
          </a:bodyPr>
          <a:lstStyle/>
          <a:p>
            <a:pPr algn="ctr">
              <a:lnSpc>
                <a:spcPts val="4759"/>
              </a:lnSpc>
            </a:pPr>
            <a:r>
              <a:rPr lang="en-US" sz="3399">
                <a:solidFill>
                  <a:srgbClr val="012A72"/>
                </a:solidFill>
                <a:latin typeface="Open Sans"/>
                <a:ea typeface="Open Sans"/>
                <a:cs typeface="Open Sans"/>
                <a:sym typeface="Open Sans"/>
              </a:rPr>
              <a:t>5.Poland and Finland - in XVII century Sweden conquered part of Poland and Finland that ma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true" flipV="true" rot="0">
            <a:off x="12334306" y="-905666"/>
            <a:ext cx="6842343" cy="6842343"/>
          </a:xfrm>
          <a:custGeom>
            <a:avLst/>
            <a:gdLst/>
            <a:ahLst/>
            <a:cxnLst/>
            <a:rect r="r" b="b" t="t" l="l"/>
            <a:pathLst>
              <a:path h="6842343" w="6842343">
                <a:moveTo>
                  <a:pt x="6842342" y="6842342"/>
                </a:moveTo>
                <a:lnTo>
                  <a:pt x="0" y="6842342"/>
                </a:lnTo>
                <a:lnTo>
                  <a:pt x="0" y="0"/>
                </a:lnTo>
                <a:lnTo>
                  <a:pt x="6842342" y="0"/>
                </a:lnTo>
                <a:lnTo>
                  <a:pt x="6842342" y="684234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500928" y="618385"/>
            <a:ext cx="1576303" cy="4161993"/>
          </a:xfrm>
          <a:custGeom>
            <a:avLst/>
            <a:gdLst/>
            <a:ahLst/>
            <a:cxnLst/>
            <a:rect r="r" b="b" t="t" l="l"/>
            <a:pathLst>
              <a:path h="4161993" w="1576303">
                <a:moveTo>
                  <a:pt x="0" y="0"/>
                </a:moveTo>
                <a:lnTo>
                  <a:pt x="1576303" y="0"/>
                </a:lnTo>
                <a:lnTo>
                  <a:pt x="1576303" y="4161993"/>
                </a:lnTo>
                <a:lnTo>
                  <a:pt x="0" y="41619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920923" y="6934156"/>
            <a:ext cx="1190090" cy="3142256"/>
          </a:xfrm>
          <a:custGeom>
            <a:avLst/>
            <a:gdLst/>
            <a:ahLst/>
            <a:cxnLst/>
            <a:rect r="r" b="b" t="t" l="l"/>
            <a:pathLst>
              <a:path h="3142256" w="1190090">
                <a:moveTo>
                  <a:pt x="0" y="0"/>
                </a:moveTo>
                <a:lnTo>
                  <a:pt x="1190090" y="0"/>
                </a:lnTo>
                <a:lnTo>
                  <a:pt x="1190090" y="3142257"/>
                </a:lnTo>
                <a:lnTo>
                  <a:pt x="0" y="31422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419211" y="5713723"/>
            <a:ext cx="7183956" cy="4973508"/>
          </a:xfrm>
          <a:custGeom>
            <a:avLst/>
            <a:gdLst/>
            <a:ahLst/>
            <a:cxnLst/>
            <a:rect r="r" b="b" t="t" l="l"/>
            <a:pathLst>
              <a:path h="4973508" w="7183956">
                <a:moveTo>
                  <a:pt x="0" y="0"/>
                </a:moveTo>
                <a:lnTo>
                  <a:pt x="7183957" y="0"/>
                </a:lnTo>
                <a:lnTo>
                  <a:pt x="7183957" y="4973508"/>
                </a:lnTo>
                <a:lnTo>
                  <a:pt x="0" y="4973508"/>
                </a:lnTo>
                <a:lnTo>
                  <a:pt x="0" y="0"/>
                </a:lnTo>
                <a:close/>
              </a:path>
            </a:pathLst>
          </a:custGeom>
          <a:blipFill>
            <a:blip r:embed="rId6"/>
            <a:stretch>
              <a:fillRect l="0" t="0" r="0" b="0"/>
            </a:stretch>
          </a:blipFill>
        </p:spPr>
      </p:sp>
      <p:sp>
        <p:nvSpPr>
          <p:cNvPr name="Freeform 6" id="6"/>
          <p:cNvSpPr/>
          <p:nvPr/>
        </p:nvSpPr>
        <p:spPr>
          <a:xfrm flipH="false" flipV="false" rot="0">
            <a:off x="0" y="5599363"/>
            <a:ext cx="8581997" cy="4827373"/>
          </a:xfrm>
          <a:custGeom>
            <a:avLst/>
            <a:gdLst/>
            <a:ahLst/>
            <a:cxnLst/>
            <a:rect r="r" b="b" t="t" l="l"/>
            <a:pathLst>
              <a:path h="4827373" w="8581997">
                <a:moveTo>
                  <a:pt x="0" y="0"/>
                </a:moveTo>
                <a:lnTo>
                  <a:pt x="8581997" y="0"/>
                </a:lnTo>
                <a:lnTo>
                  <a:pt x="8581997" y="4827373"/>
                </a:lnTo>
                <a:lnTo>
                  <a:pt x="0" y="4827373"/>
                </a:lnTo>
                <a:lnTo>
                  <a:pt x="0" y="0"/>
                </a:lnTo>
                <a:close/>
              </a:path>
            </a:pathLst>
          </a:custGeom>
          <a:blipFill>
            <a:blip r:embed="rId7"/>
            <a:stretch>
              <a:fillRect l="0" t="0" r="0" b="0"/>
            </a:stretch>
          </a:blipFill>
        </p:spPr>
      </p:sp>
      <p:sp>
        <p:nvSpPr>
          <p:cNvPr name="TextBox 7" id="7"/>
          <p:cNvSpPr txBox="true"/>
          <p:nvPr/>
        </p:nvSpPr>
        <p:spPr>
          <a:xfrm rot="0">
            <a:off x="2490126" y="1730066"/>
            <a:ext cx="13858170" cy="3539422"/>
          </a:xfrm>
          <a:prstGeom prst="rect">
            <a:avLst/>
          </a:prstGeom>
        </p:spPr>
        <p:txBody>
          <a:bodyPr anchor="t" rtlCol="false" tIns="0" lIns="0" bIns="0" rIns="0">
            <a:spAutoFit/>
          </a:bodyPr>
          <a:lstStyle/>
          <a:p>
            <a:pPr algn="ctr">
              <a:lnSpc>
                <a:spcPts val="5684"/>
              </a:lnSpc>
              <a:spcBef>
                <a:spcPct val="0"/>
              </a:spcBef>
            </a:pPr>
            <a:r>
              <a:rPr lang="en-US" b="true" sz="4060">
                <a:solidFill>
                  <a:srgbClr val="002B58"/>
                </a:solidFill>
                <a:latin typeface="DM Sans Bold"/>
                <a:ea typeface="DM Sans Bold"/>
                <a:cs typeface="DM Sans Bold"/>
                <a:sym typeface="DM Sans Bold"/>
              </a:rPr>
              <a:t>SWEDISH ARCHITECTURE BLENDS MINIMALIST ELEGANCE, ENVIRONMENTAL SUSTAINABILITY, AND BOLD INNOVATION, CREATING SOME OF THE WORLD’S MOST STRIKING BUILDINGS FROM MEDIEVAL CASTLES TO MODERN SKYSCRAPERS.</a:t>
            </a:r>
          </a:p>
        </p:txBody>
      </p:sp>
      <p:sp>
        <p:nvSpPr>
          <p:cNvPr name="TextBox 8" id="8"/>
          <p:cNvSpPr txBox="true"/>
          <p:nvPr/>
        </p:nvSpPr>
        <p:spPr>
          <a:xfrm rot="0">
            <a:off x="1709738" y="167462"/>
            <a:ext cx="10907320" cy="1551026"/>
          </a:xfrm>
          <a:prstGeom prst="rect">
            <a:avLst/>
          </a:prstGeom>
        </p:spPr>
        <p:txBody>
          <a:bodyPr anchor="t" rtlCol="false" tIns="0" lIns="0" bIns="0" rIns="0">
            <a:spAutoFit/>
          </a:bodyPr>
          <a:lstStyle/>
          <a:p>
            <a:pPr algn="ctr">
              <a:lnSpc>
                <a:spcPts val="12685"/>
              </a:lnSpc>
            </a:pPr>
            <a:r>
              <a:rPr lang="en-US" sz="9060">
                <a:solidFill>
                  <a:srgbClr val="002B58"/>
                </a:solidFill>
                <a:latin typeface="League Spartan"/>
                <a:ea typeface="League Spartan"/>
                <a:cs typeface="League Spartan"/>
                <a:sym typeface="League Spartan"/>
              </a:rPr>
              <a:t>ARCHITECTURE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false" flipV="false" rot="0">
            <a:off x="-709047" y="5702446"/>
            <a:ext cx="5448300" cy="5448300"/>
          </a:xfrm>
          <a:custGeom>
            <a:avLst/>
            <a:gdLst/>
            <a:ahLst/>
            <a:cxnLst/>
            <a:rect r="r" b="b" t="t" l="l"/>
            <a:pathLst>
              <a:path h="5448300" w="5448300">
                <a:moveTo>
                  <a:pt x="0" y="0"/>
                </a:moveTo>
                <a:lnTo>
                  <a:pt x="5448300" y="0"/>
                </a:lnTo>
                <a:lnTo>
                  <a:pt x="5448300" y="5448300"/>
                </a:lnTo>
                <a:lnTo>
                  <a:pt x="0" y="54483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616559" y="-710036"/>
            <a:ext cx="5448300" cy="5448300"/>
          </a:xfrm>
          <a:custGeom>
            <a:avLst/>
            <a:gdLst/>
            <a:ahLst/>
            <a:cxnLst/>
            <a:rect r="r" b="b" t="t" l="l"/>
            <a:pathLst>
              <a:path h="5448300" w="5448300">
                <a:moveTo>
                  <a:pt x="5448300" y="5448300"/>
                </a:moveTo>
                <a:lnTo>
                  <a:pt x="0" y="5448300"/>
                </a:lnTo>
                <a:lnTo>
                  <a:pt x="0" y="0"/>
                </a:lnTo>
                <a:lnTo>
                  <a:pt x="5448300" y="0"/>
                </a:lnTo>
                <a:lnTo>
                  <a:pt x="544830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55305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2015103" y="2362200"/>
            <a:ext cx="12349593" cy="9411660"/>
          </a:xfrm>
          <a:prstGeom prst="rect">
            <a:avLst/>
          </a:prstGeom>
        </p:spPr>
        <p:txBody>
          <a:bodyPr anchor="t" rtlCol="false" tIns="0" lIns="0" bIns="0" rIns="0">
            <a:spAutoFit/>
          </a:bodyPr>
          <a:lstStyle/>
          <a:p>
            <a:pPr algn="just">
              <a:lnSpc>
                <a:spcPts val="4147"/>
              </a:lnSpc>
            </a:pPr>
            <a:r>
              <a:rPr lang="en-US" sz="2962">
                <a:solidFill>
                  <a:srgbClr val="002B58"/>
                </a:solidFill>
                <a:latin typeface="DM Sans"/>
                <a:ea typeface="DM Sans"/>
                <a:cs typeface="DM Sans"/>
                <a:sym typeface="DM Sans"/>
              </a:rPr>
              <a:t>🐟 Seafood &amp; Fish            </a:t>
            </a:r>
          </a:p>
          <a:p>
            <a:pPr algn="just" marL="639539" indent="-319769" lvl="1">
              <a:lnSpc>
                <a:spcPts val="4147"/>
              </a:lnSpc>
              <a:buFont typeface="Arial"/>
              <a:buChar char="•"/>
            </a:pPr>
            <a:r>
              <a:rPr lang="en-US" b="true" sz="2962">
                <a:solidFill>
                  <a:srgbClr val="FFC630"/>
                </a:solidFill>
                <a:latin typeface="DM Sans Bold"/>
                <a:ea typeface="DM Sans Bold"/>
                <a:cs typeface="DM Sans Bold"/>
                <a:sym typeface="DM Sans Bold"/>
              </a:rPr>
              <a:t>Pickled herring </a:t>
            </a:r>
          </a:p>
          <a:p>
            <a:pPr algn="just" marL="639539" indent="-319769" lvl="1">
              <a:lnSpc>
                <a:spcPts val="4147"/>
              </a:lnSpc>
              <a:buFont typeface="Arial"/>
              <a:buChar char="•"/>
            </a:pPr>
            <a:r>
              <a:rPr lang="en-US" b="true" sz="2962">
                <a:solidFill>
                  <a:srgbClr val="FFC630"/>
                </a:solidFill>
                <a:latin typeface="DM Sans Bold"/>
                <a:ea typeface="DM Sans Bold"/>
                <a:cs typeface="DM Sans Bold"/>
                <a:sym typeface="DM Sans Bold"/>
              </a:rPr>
              <a:t>Smoked Salmon</a:t>
            </a:r>
          </a:p>
          <a:p>
            <a:pPr algn="just">
              <a:lnSpc>
                <a:spcPts val="4147"/>
              </a:lnSpc>
            </a:pPr>
          </a:p>
          <a:p>
            <a:pPr algn="just">
              <a:lnSpc>
                <a:spcPts val="4147"/>
              </a:lnSpc>
            </a:pPr>
            <a:r>
              <a:rPr lang="en-US" sz="2962">
                <a:solidFill>
                  <a:srgbClr val="002B58"/>
                </a:solidFill>
                <a:latin typeface="DM Sans"/>
                <a:ea typeface="DM Sans"/>
                <a:cs typeface="DM Sans"/>
                <a:sym typeface="DM Sans"/>
              </a:rPr>
              <a:t>🍲Classic Swedish Dishes</a:t>
            </a:r>
          </a:p>
          <a:p>
            <a:pPr algn="just" marL="639539" indent="-319769" lvl="1">
              <a:lnSpc>
                <a:spcPts val="4147"/>
              </a:lnSpc>
              <a:buFont typeface="Arial"/>
              <a:buChar char="•"/>
            </a:pPr>
            <a:r>
              <a:rPr lang="en-US" b="true" sz="2962">
                <a:solidFill>
                  <a:srgbClr val="FFC42B"/>
                </a:solidFill>
                <a:latin typeface="DM Sans Bold"/>
                <a:ea typeface="DM Sans Bold"/>
                <a:cs typeface="DM Sans Bold"/>
                <a:sym typeface="DM Sans Bold"/>
              </a:rPr>
              <a:t>Meatballs</a:t>
            </a:r>
          </a:p>
          <a:p>
            <a:pPr algn="just" marL="639539" indent="-319769" lvl="1">
              <a:lnSpc>
                <a:spcPts val="4147"/>
              </a:lnSpc>
              <a:buFont typeface="Arial"/>
              <a:buChar char="•"/>
            </a:pPr>
            <a:r>
              <a:rPr lang="en-US" b="true" sz="2962">
                <a:solidFill>
                  <a:srgbClr val="FFC42B"/>
                </a:solidFill>
                <a:latin typeface="DM Sans Bold"/>
                <a:ea typeface="DM Sans Bold"/>
                <a:cs typeface="DM Sans Bold"/>
                <a:sym typeface="DM Sans Bold"/>
              </a:rPr>
              <a:t>Gravlax </a:t>
            </a:r>
            <a:r>
              <a:rPr lang="en-US" sz="2962">
                <a:solidFill>
                  <a:srgbClr val="002B58"/>
                </a:solidFill>
                <a:latin typeface="DM Sans"/>
                <a:ea typeface="DM Sans"/>
                <a:cs typeface="DM Sans"/>
                <a:sym typeface="DM Sans"/>
              </a:rPr>
              <a:t>(consisting of raw salmon)</a:t>
            </a:r>
          </a:p>
          <a:p>
            <a:pPr algn="just" marL="639539" indent="-319769" lvl="1">
              <a:lnSpc>
                <a:spcPts val="4147"/>
              </a:lnSpc>
              <a:buFont typeface="Arial"/>
              <a:buChar char="•"/>
            </a:pPr>
            <a:r>
              <a:rPr lang="en-US" b="true" sz="2962">
                <a:solidFill>
                  <a:srgbClr val="FFC42B"/>
                </a:solidFill>
                <a:latin typeface="DM Sans Bold"/>
                <a:ea typeface="DM Sans Bold"/>
                <a:cs typeface="DM Sans Bold"/>
                <a:sym typeface="DM Sans Bold"/>
              </a:rPr>
              <a:t>Janssons frestelse</a:t>
            </a:r>
          </a:p>
          <a:p>
            <a:pPr algn="just">
              <a:lnSpc>
                <a:spcPts val="4147"/>
              </a:lnSpc>
            </a:pPr>
          </a:p>
          <a:p>
            <a:pPr algn="just">
              <a:lnSpc>
                <a:spcPts val="4147"/>
              </a:lnSpc>
            </a:pPr>
            <a:r>
              <a:rPr lang="en-US" sz="2962">
                <a:solidFill>
                  <a:srgbClr val="002B58"/>
                </a:solidFill>
                <a:latin typeface="DM Sans"/>
                <a:ea typeface="DM Sans"/>
                <a:cs typeface="DM Sans"/>
                <a:sym typeface="DM Sans"/>
              </a:rPr>
              <a:t>🍰 Desserts &amp; Sweets</a:t>
            </a:r>
          </a:p>
          <a:p>
            <a:pPr algn="just" marL="639539" indent="-319769" lvl="1">
              <a:lnSpc>
                <a:spcPts val="4147"/>
              </a:lnSpc>
              <a:buFont typeface="Arial"/>
              <a:buChar char="•"/>
            </a:pPr>
            <a:r>
              <a:rPr lang="en-US" sz="2962">
                <a:solidFill>
                  <a:srgbClr val="002B58"/>
                </a:solidFill>
                <a:latin typeface="DM Sans"/>
                <a:ea typeface="DM Sans"/>
                <a:cs typeface="DM Sans"/>
                <a:sym typeface="DM Sans"/>
              </a:rPr>
              <a:t> </a:t>
            </a:r>
            <a:r>
              <a:rPr lang="en-US" b="true" sz="2962">
                <a:solidFill>
                  <a:srgbClr val="FFC42B"/>
                </a:solidFill>
                <a:latin typeface="DM Sans Bold"/>
                <a:ea typeface="DM Sans Bold"/>
                <a:cs typeface="DM Sans Bold"/>
                <a:sym typeface="DM Sans Bold"/>
              </a:rPr>
              <a:t>Prinsesstårta </a:t>
            </a:r>
            <a:r>
              <a:rPr lang="en-US" sz="2962">
                <a:solidFill>
                  <a:srgbClr val="002B58"/>
                </a:solidFill>
                <a:latin typeface="DM Sans"/>
                <a:ea typeface="DM Sans"/>
                <a:cs typeface="DM Sans"/>
                <a:sym typeface="DM Sans"/>
              </a:rPr>
              <a:t>– sponge cake </a:t>
            </a:r>
          </a:p>
          <a:p>
            <a:pPr algn="just" marL="639539" indent="-319769" lvl="1">
              <a:lnSpc>
                <a:spcPts val="4147"/>
              </a:lnSpc>
              <a:buFont typeface="Arial"/>
              <a:buChar char="•"/>
            </a:pPr>
            <a:r>
              <a:rPr lang="en-US" b="true" sz="2962">
                <a:solidFill>
                  <a:srgbClr val="FFC42B"/>
                </a:solidFill>
                <a:latin typeface="DM Sans Bold"/>
                <a:ea typeface="DM Sans Bold"/>
                <a:cs typeface="DM Sans Bold"/>
                <a:sym typeface="DM Sans Bold"/>
              </a:rPr>
              <a:t>Kanelbullar </a:t>
            </a:r>
            <a:r>
              <a:rPr lang="en-US" sz="2962">
                <a:solidFill>
                  <a:srgbClr val="002B58"/>
                </a:solidFill>
                <a:latin typeface="DM Sans"/>
                <a:ea typeface="DM Sans"/>
                <a:cs typeface="DM Sans"/>
                <a:sym typeface="DM Sans"/>
              </a:rPr>
              <a:t>- cinnamon buns</a:t>
            </a:r>
          </a:p>
          <a:p>
            <a:pPr algn="just">
              <a:lnSpc>
                <a:spcPts val="4147"/>
              </a:lnSpc>
            </a:pPr>
            <a:r>
              <a:rPr lang="en-US" sz="2962">
                <a:solidFill>
                  <a:srgbClr val="002B58"/>
                </a:solidFill>
                <a:latin typeface="DM Sans"/>
                <a:ea typeface="DM Sans"/>
                <a:cs typeface="DM Sans"/>
                <a:sym typeface="DM Sans"/>
              </a:rPr>
              <a:t> </a:t>
            </a:r>
          </a:p>
          <a:p>
            <a:pPr algn="just">
              <a:lnSpc>
                <a:spcPts val="4147"/>
              </a:lnSpc>
            </a:pPr>
          </a:p>
          <a:p>
            <a:pPr algn="just">
              <a:lnSpc>
                <a:spcPts val="4147"/>
              </a:lnSpc>
            </a:pPr>
          </a:p>
          <a:p>
            <a:pPr algn="just">
              <a:lnSpc>
                <a:spcPts val="4147"/>
              </a:lnSpc>
            </a:pPr>
          </a:p>
          <a:p>
            <a:pPr algn="just">
              <a:lnSpc>
                <a:spcPts val="4147"/>
              </a:lnSpc>
            </a:pPr>
          </a:p>
          <a:p>
            <a:pPr algn="just">
              <a:lnSpc>
                <a:spcPts val="4147"/>
              </a:lnSpc>
            </a:pPr>
          </a:p>
        </p:txBody>
      </p:sp>
      <p:sp>
        <p:nvSpPr>
          <p:cNvPr name="Freeform 7" id="7"/>
          <p:cNvSpPr/>
          <p:nvPr/>
        </p:nvSpPr>
        <p:spPr>
          <a:xfrm flipH="false" flipV="false" rot="0">
            <a:off x="11276610" y="604765"/>
            <a:ext cx="3600428" cy="3152434"/>
          </a:xfrm>
          <a:custGeom>
            <a:avLst/>
            <a:gdLst/>
            <a:ahLst/>
            <a:cxnLst/>
            <a:rect r="r" b="b" t="t" l="l"/>
            <a:pathLst>
              <a:path h="3152434" w="3600428">
                <a:moveTo>
                  <a:pt x="0" y="0"/>
                </a:moveTo>
                <a:lnTo>
                  <a:pt x="3600428" y="0"/>
                </a:lnTo>
                <a:lnTo>
                  <a:pt x="3600428" y="3152434"/>
                </a:lnTo>
                <a:lnTo>
                  <a:pt x="0" y="3152434"/>
                </a:lnTo>
                <a:lnTo>
                  <a:pt x="0" y="0"/>
                </a:lnTo>
                <a:close/>
              </a:path>
            </a:pathLst>
          </a:custGeom>
          <a:blipFill>
            <a:blip r:embed="rId6"/>
            <a:stretch>
              <a:fillRect l="0" t="-17595" r="0" b="-25226"/>
            </a:stretch>
          </a:blipFill>
        </p:spPr>
      </p:sp>
      <p:sp>
        <p:nvSpPr>
          <p:cNvPr name="Freeform 8" id="8"/>
          <p:cNvSpPr/>
          <p:nvPr/>
        </p:nvSpPr>
        <p:spPr>
          <a:xfrm flipH="false" flipV="false" rot="0">
            <a:off x="14534740" y="2822415"/>
            <a:ext cx="3143055" cy="2654788"/>
          </a:xfrm>
          <a:custGeom>
            <a:avLst/>
            <a:gdLst/>
            <a:ahLst/>
            <a:cxnLst/>
            <a:rect r="r" b="b" t="t" l="l"/>
            <a:pathLst>
              <a:path h="2654788" w="3143055">
                <a:moveTo>
                  <a:pt x="0" y="0"/>
                </a:moveTo>
                <a:lnTo>
                  <a:pt x="3143054" y="0"/>
                </a:lnTo>
                <a:lnTo>
                  <a:pt x="3143054" y="2654788"/>
                </a:lnTo>
                <a:lnTo>
                  <a:pt x="0" y="2654788"/>
                </a:lnTo>
                <a:lnTo>
                  <a:pt x="0" y="0"/>
                </a:lnTo>
                <a:close/>
              </a:path>
            </a:pathLst>
          </a:custGeom>
          <a:blipFill>
            <a:blip r:embed="rId7"/>
            <a:stretch>
              <a:fillRect l="-48258" t="-101783" r="-11261" b="-81682"/>
            </a:stretch>
          </a:blipFill>
        </p:spPr>
      </p:sp>
      <p:sp>
        <p:nvSpPr>
          <p:cNvPr name="Freeform 9" id="9"/>
          <p:cNvSpPr/>
          <p:nvPr/>
        </p:nvSpPr>
        <p:spPr>
          <a:xfrm flipH="false" flipV="false" rot="0">
            <a:off x="11573981" y="4511532"/>
            <a:ext cx="2960759" cy="2960759"/>
          </a:xfrm>
          <a:custGeom>
            <a:avLst/>
            <a:gdLst/>
            <a:ahLst/>
            <a:cxnLst/>
            <a:rect r="r" b="b" t="t" l="l"/>
            <a:pathLst>
              <a:path h="2960759" w="2960759">
                <a:moveTo>
                  <a:pt x="0" y="0"/>
                </a:moveTo>
                <a:lnTo>
                  <a:pt x="2960759" y="0"/>
                </a:lnTo>
                <a:lnTo>
                  <a:pt x="2960759" y="2960758"/>
                </a:lnTo>
                <a:lnTo>
                  <a:pt x="0" y="2960758"/>
                </a:lnTo>
                <a:lnTo>
                  <a:pt x="0" y="0"/>
                </a:lnTo>
                <a:close/>
              </a:path>
            </a:pathLst>
          </a:custGeom>
          <a:blipFill>
            <a:blip r:embed="rId8"/>
            <a:stretch>
              <a:fillRect l="0" t="0" r="0" b="0"/>
            </a:stretch>
          </a:blipFill>
        </p:spPr>
      </p:sp>
      <p:sp>
        <p:nvSpPr>
          <p:cNvPr name="Freeform 10" id="10"/>
          <p:cNvSpPr/>
          <p:nvPr/>
        </p:nvSpPr>
        <p:spPr>
          <a:xfrm flipH="false" flipV="false" rot="0">
            <a:off x="14534740" y="6606629"/>
            <a:ext cx="2895132" cy="2895132"/>
          </a:xfrm>
          <a:custGeom>
            <a:avLst/>
            <a:gdLst/>
            <a:ahLst/>
            <a:cxnLst/>
            <a:rect r="r" b="b" t="t" l="l"/>
            <a:pathLst>
              <a:path h="2895132" w="2895132">
                <a:moveTo>
                  <a:pt x="0" y="0"/>
                </a:moveTo>
                <a:lnTo>
                  <a:pt x="2895132" y="0"/>
                </a:lnTo>
                <a:lnTo>
                  <a:pt x="2895132" y="2895131"/>
                </a:lnTo>
                <a:lnTo>
                  <a:pt x="0" y="2895131"/>
                </a:lnTo>
                <a:lnTo>
                  <a:pt x="0" y="0"/>
                </a:lnTo>
                <a:close/>
              </a:path>
            </a:pathLst>
          </a:custGeom>
          <a:blipFill>
            <a:blip r:embed="rId9"/>
            <a:stretch>
              <a:fillRect l="0" t="0" r="0" b="0"/>
            </a:stretch>
          </a:blipFill>
        </p:spPr>
      </p:sp>
      <p:sp>
        <p:nvSpPr>
          <p:cNvPr name="TextBox 11" id="11"/>
          <p:cNvSpPr txBox="true"/>
          <p:nvPr/>
        </p:nvSpPr>
        <p:spPr>
          <a:xfrm rot="0">
            <a:off x="3168675" y="756022"/>
            <a:ext cx="10907320" cy="3155207"/>
          </a:xfrm>
          <a:prstGeom prst="rect">
            <a:avLst/>
          </a:prstGeom>
        </p:spPr>
        <p:txBody>
          <a:bodyPr anchor="t" rtlCol="false" tIns="0" lIns="0" bIns="0" rIns="0">
            <a:spAutoFit/>
          </a:bodyPr>
          <a:lstStyle/>
          <a:p>
            <a:pPr algn="ctr">
              <a:lnSpc>
                <a:spcPts val="12685"/>
              </a:lnSpc>
            </a:pPr>
            <a:r>
              <a:rPr lang="en-US" b="true" sz="9060">
                <a:solidFill>
                  <a:srgbClr val="002B58"/>
                </a:solidFill>
                <a:latin typeface="Readex Pro Semi-Bold"/>
                <a:ea typeface="Readex Pro Semi-Bold"/>
                <a:cs typeface="Readex Pro Semi-Bold"/>
                <a:sym typeface="Readex Pro Semi-Bold"/>
              </a:rPr>
              <a:t>FOOD🍰</a:t>
            </a:r>
          </a:p>
          <a:p>
            <a:pPr algn="ctr">
              <a:lnSpc>
                <a:spcPts val="12685"/>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14412" y="5143500"/>
            <a:ext cx="5448300" cy="5448300"/>
          </a:xfrm>
          <a:custGeom>
            <a:avLst/>
            <a:gdLst/>
            <a:ahLst/>
            <a:cxnLst/>
            <a:rect r="r" b="b" t="t" l="l"/>
            <a:pathLst>
              <a:path h="5448300" w="5448300">
                <a:moveTo>
                  <a:pt x="0" y="0"/>
                </a:moveTo>
                <a:lnTo>
                  <a:pt x="5448300" y="0"/>
                </a:lnTo>
                <a:lnTo>
                  <a:pt x="5448300" y="5448300"/>
                </a:lnTo>
                <a:lnTo>
                  <a:pt x="0" y="54483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574640" y="-737983"/>
            <a:ext cx="5448300" cy="5448300"/>
          </a:xfrm>
          <a:custGeom>
            <a:avLst/>
            <a:gdLst/>
            <a:ahLst/>
            <a:cxnLst/>
            <a:rect r="r" b="b" t="t" l="l"/>
            <a:pathLst>
              <a:path h="5448300" w="5448300">
                <a:moveTo>
                  <a:pt x="5448300" y="5448300"/>
                </a:moveTo>
                <a:lnTo>
                  <a:pt x="0" y="5448300"/>
                </a:lnTo>
                <a:lnTo>
                  <a:pt x="0" y="0"/>
                </a:lnTo>
                <a:lnTo>
                  <a:pt x="5448300" y="0"/>
                </a:lnTo>
                <a:lnTo>
                  <a:pt x="544830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1308735" y="1208232"/>
            <a:ext cx="15950565" cy="10724094"/>
          </a:xfrm>
          <a:prstGeom prst="rect">
            <a:avLst/>
          </a:prstGeom>
        </p:spPr>
        <p:txBody>
          <a:bodyPr anchor="t" rtlCol="false" tIns="0" lIns="0" bIns="0" rIns="0">
            <a:spAutoFit/>
          </a:bodyPr>
          <a:lstStyle/>
          <a:p>
            <a:pPr algn="ctr">
              <a:lnSpc>
                <a:spcPts val="3733"/>
              </a:lnSpc>
              <a:spcBef>
                <a:spcPct val="0"/>
              </a:spcBef>
            </a:pPr>
            <a:r>
              <a:rPr lang="en-US" b="true" sz="2666" i="true">
                <a:solidFill>
                  <a:srgbClr val="012A72"/>
                </a:solidFill>
                <a:latin typeface="Lora Bold Italics"/>
                <a:ea typeface="Lora Bold Italics"/>
                <a:cs typeface="Lora Bold Italics"/>
                <a:sym typeface="Lora Bold Italics"/>
              </a:rPr>
              <a:t>⇒</a:t>
            </a:r>
            <a:r>
              <a:rPr lang="en-US" b="true" sz="2666" i="true">
                <a:solidFill>
                  <a:srgbClr val="012A72"/>
                </a:solidFill>
                <a:latin typeface="Lora Bold Italics"/>
                <a:ea typeface="Lora Bold Italics"/>
                <a:cs typeface="Lora Bold Italics"/>
                <a:sym typeface="Lora Bold Italics"/>
              </a:rPr>
              <a:t>WE AS POLES CONSIDER </a:t>
            </a:r>
            <a:r>
              <a:rPr lang="en-US" b="true" sz="2666" i="true">
                <a:solidFill>
                  <a:srgbClr val="FFC630"/>
                </a:solidFill>
                <a:latin typeface="Lora Bold Italics"/>
                <a:ea typeface="Lora Bold Italics"/>
                <a:cs typeface="Lora Bold Italics"/>
                <a:sym typeface="Lora Bold Italics"/>
              </a:rPr>
              <a:t>IKEA </a:t>
            </a:r>
            <a:r>
              <a:rPr lang="en-US" b="true" sz="2666" i="true">
                <a:solidFill>
                  <a:srgbClr val="012A72"/>
                </a:solidFill>
                <a:latin typeface="Lora Bold Italics"/>
                <a:ea typeface="Lora Bold Italics"/>
                <a:cs typeface="Lora Bold Italics"/>
                <a:sym typeface="Lora Bold Italics"/>
              </a:rPr>
              <a:t>IS THE MOST FAMOUS SWEDISH STORE, HOWEVER...⇐</a:t>
            </a:r>
          </a:p>
          <a:p>
            <a:pPr algn="just">
              <a:lnSpc>
                <a:spcPts val="3733"/>
              </a:lnSpc>
              <a:spcBef>
                <a:spcPct val="0"/>
              </a:spcBef>
            </a:pPr>
          </a:p>
          <a:p>
            <a:pPr algn="ctr">
              <a:lnSpc>
                <a:spcPts val="3733"/>
              </a:lnSpc>
              <a:spcBef>
                <a:spcPct val="0"/>
              </a:spcBef>
            </a:pPr>
            <a:r>
              <a:rPr lang="en-US" sz="2666">
                <a:solidFill>
                  <a:srgbClr val="012A72"/>
                </a:solidFill>
                <a:latin typeface="Times New Roman MT"/>
                <a:ea typeface="Times New Roman MT"/>
                <a:cs typeface="Times New Roman MT"/>
                <a:sym typeface="Times New Roman MT"/>
              </a:rPr>
              <a:t>EVEN THOUGH IKEA IS ONLY IN FOURTH PLACE, </a:t>
            </a:r>
            <a:r>
              <a:rPr lang="en-US" sz="2666">
                <a:solidFill>
                  <a:srgbClr val="FFC630"/>
                </a:solidFill>
                <a:latin typeface="Times New Roman MT"/>
                <a:ea typeface="Times New Roman MT"/>
                <a:cs typeface="Times New Roman MT"/>
                <a:sym typeface="Times New Roman MT"/>
              </a:rPr>
              <a:t>“GEKÅS ULLARED”</a:t>
            </a:r>
            <a:r>
              <a:rPr lang="en-US" sz="2666">
                <a:solidFill>
                  <a:srgbClr val="012A72"/>
                </a:solidFill>
                <a:latin typeface="Times New Roman MT"/>
                <a:ea typeface="Times New Roman MT"/>
                <a:cs typeface="Times New Roman MT"/>
                <a:sym typeface="Times New Roman MT"/>
              </a:rPr>
              <a:t> IS THE MOST POPULAR STORE</a:t>
            </a:r>
          </a:p>
          <a:p>
            <a:pPr algn="ctr">
              <a:lnSpc>
                <a:spcPts val="3733"/>
              </a:lnSpc>
              <a:spcBef>
                <a:spcPct val="0"/>
              </a:spcBef>
            </a:pPr>
          </a:p>
          <a:p>
            <a:pPr algn="ctr">
              <a:lnSpc>
                <a:spcPts val="3733"/>
              </a:lnSpc>
              <a:spcBef>
                <a:spcPct val="0"/>
              </a:spcBef>
            </a:pPr>
            <a:r>
              <a:rPr lang="en-US" b="true" sz="2666">
                <a:solidFill>
                  <a:srgbClr val="012A72"/>
                </a:solidFill>
                <a:latin typeface="Times New Roman MT Bold"/>
                <a:ea typeface="Times New Roman MT Bold"/>
                <a:cs typeface="Times New Roman MT Bold"/>
                <a:sym typeface="Times New Roman MT Bold"/>
              </a:rPr>
              <a:t>ICA</a:t>
            </a:r>
            <a:r>
              <a:rPr lang="en-US" sz="2666">
                <a:solidFill>
                  <a:srgbClr val="012A72"/>
                </a:solidFill>
                <a:latin typeface="Times New Roman MT"/>
                <a:ea typeface="Times New Roman MT"/>
                <a:cs typeface="Times New Roman MT"/>
                <a:sym typeface="Times New Roman MT"/>
              </a:rPr>
              <a:t> COMES IN SECOND, THEN PROBABLY</a:t>
            </a:r>
            <a:r>
              <a:rPr lang="en-US" b="true" sz="2666">
                <a:solidFill>
                  <a:srgbClr val="000000"/>
                </a:solidFill>
                <a:latin typeface="Times New Roman MT Bold"/>
                <a:ea typeface="Times New Roman MT Bold"/>
                <a:cs typeface="Times New Roman MT Bold"/>
                <a:sym typeface="Times New Roman MT Bold"/>
              </a:rPr>
              <a:t> </a:t>
            </a:r>
            <a:r>
              <a:rPr lang="en-US" b="true" sz="2666" i="true">
                <a:solidFill>
                  <a:srgbClr val="FFC630"/>
                </a:solidFill>
                <a:latin typeface="Times New Roman MT Bold Italics"/>
                <a:ea typeface="Times New Roman MT Bold Italics"/>
                <a:cs typeface="Times New Roman MT Bold Italics"/>
                <a:sym typeface="Times New Roman MT Bold Italics"/>
              </a:rPr>
              <a:t>H&amp;M</a:t>
            </a:r>
            <a:r>
              <a:rPr lang="en-US" b="true" sz="2666">
                <a:solidFill>
                  <a:srgbClr val="000000"/>
                </a:solidFill>
                <a:latin typeface="Times New Roman MT Bold"/>
                <a:ea typeface="Times New Roman MT Bold"/>
                <a:cs typeface="Times New Roman MT Bold"/>
                <a:sym typeface="Times New Roman MT Bold"/>
              </a:rPr>
              <a:t>.</a:t>
            </a:r>
          </a:p>
          <a:p>
            <a:pPr algn="ctr">
              <a:lnSpc>
                <a:spcPts val="3733"/>
              </a:lnSpc>
              <a:spcBef>
                <a:spcPct val="0"/>
              </a:spcBef>
            </a:pPr>
          </a:p>
          <a:p>
            <a:pPr algn="ctr">
              <a:lnSpc>
                <a:spcPts val="3733"/>
              </a:lnSpc>
              <a:spcBef>
                <a:spcPct val="0"/>
              </a:spcBef>
            </a:pPr>
            <a:r>
              <a:rPr lang="en-US" sz="2666">
                <a:solidFill>
                  <a:srgbClr val="012A72"/>
                </a:solidFill>
                <a:latin typeface="Times New Roman MT"/>
                <a:ea typeface="Times New Roman MT"/>
                <a:cs typeface="Times New Roman MT"/>
                <a:sym typeface="Times New Roman MT"/>
              </a:rPr>
              <a:t>THE CHEAPEST STORE IN SWEDISH IS..... </a:t>
            </a:r>
            <a:r>
              <a:rPr lang="en-US" b="true" sz="2666" i="true">
                <a:solidFill>
                  <a:srgbClr val="FFC630"/>
                </a:solidFill>
                <a:latin typeface="Times New Roman MT Bold Italics"/>
                <a:ea typeface="Times New Roman MT Bold Italics"/>
                <a:cs typeface="Times New Roman MT Bold Italics"/>
                <a:sym typeface="Times New Roman MT Bold Italics"/>
              </a:rPr>
              <a:t>LIDL</a:t>
            </a:r>
            <a:r>
              <a:rPr lang="en-US" b="true" sz="2666">
                <a:solidFill>
                  <a:srgbClr val="012A72"/>
                </a:solidFill>
                <a:latin typeface="Times New Roman MT Bold"/>
                <a:ea typeface="Times New Roman MT Bold"/>
                <a:cs typeface="Times New Roman MT Bold"/>
                <a:sym typeface="Times New Roman MT Bold"/>
              </a:rPr>
              <a:t>!!!  </a:t>
            </a:r>
            <a:r>
              <a:rPr lang="en-US" sz="2666">
                <a:solidFill>
                  <a:srgbClr val="012A72"/>
                </a:solidFill>
                <a:latin typeface="Times New Roman MT"/>
                <a:ea typeface="Times New Roman MT"/>
                <a:cs typeface="Times New Roman MT"/>
                <a:sym typeface="Times New Roman MT"/>
              </a:rPr>
              <a:t>DO YOU KNOW THIS STORE? WE HAVE THIS SHOP IN OUR COUNTRY, IN POLAND</a:t>
            </a:r>
          </a:p>
          <a:p>
            <a:pPr algn="ctr">
              <a:lnSpc>
                <a:spcPts val="3733"/>
              </a:lnSpc>
              <a:spcBef>
                <a:spcPct val="0"/>
              </a:spcBef>
            </a:pPr>
          </a:p>
          <a:p>
            <a:pPr algn="ctr">
              <a:lnSpc>
                <a:spcPts val="3733"/>
              </a:lnSpc>
              <a:spcBef>
                <a:spcPct val="0"/>
              </a:spcBef>
            </a:pPr>
            <a:r>
              <a:rPr lang="en-US" sz="2666">
                <a:solidFill>
                  <a:srgbClr val="012A72"/>
                </a:solidFill>
                <a:latin typeface="Times New Roman MT"/>
                <a:ea typeface="Times New Roman MT"/>
                <a:cs typeface="Times New Roman MT"/>
                <a:sym typeface="Times New Roman MT"/>
              </a:rPr>
              <a:t>THE MOST EXPENSIVE IS FOR EXAMPLE </a:t>
            </a:r>
            <a:r>
              <a:rPr lang="en-US" b="true" sz="2666" i="true">
                <a:solidFill>
                  <a:srgbClr val="FFC630"/>
                </a:solidFill>
                <a:latin typeface="Times New Roman MT Bold Italics"/>
                <a:ea typeface="Times New Roman MT Bold Italics"/>
                <a:cs typeface="Times New Roman MT Bold Italics"/>
                <a:sym typeface="Times New Roman MT Bold Italics"/>
              </a:rPr>
              <a:t>COOP</a:t>
            </a:r>
            <a:r>
              <a:rPr lang="en-US" sz="2666" i="true">
                <a:solidFill>
                  <a:srgbClr val="FFC630"/>
                </a:solidFill>
                <a:latin typeface="Times New Roman MT Italics"/>
                <a:ea typeface="Times New Roman MT Italics"/>
                <a:cs typeface="Times New Roman MT Italics"/>
                <a:sym typeface="Times New Roman MT Italics"/>
              </a:rPr>
              <a:t> </a:t>
            </a:r>
            <a:r>
              <a:rPr lang="en-US" sz="2666">
                <a:solidFill>
                  <a:srgbClr val="012A72"/>
                </a:solidFill>
                <a:latin typeface="Times New Roman MT"/>
                <a:ea typeface="Times New Roman MT"/>
                <a:cs typeface="Times New Roman MT"/>
                <a:sym typeface="Times New Roman MT"/>
              </a:rPr>
              <a:t>AND </a:t>
            </a:r>
            <a:r>
              <a:rPr lang="en-US" b="true" sz="2666" i="true">
                <a:solidFill>
                  <a:srgbClr val="FFC630"/>
                </a:solidFill>
                <a:latin typeface="Times New Roman MT Bold Italics"/>
                <a:ea typeface="Times New Roman MT Bold Italics"/>
                <a:cs typeface="Times New Roman MT Bold Italics"/>
                <a:sym typeface="Times New Roman MT Bold Italics"/>
              </a:rPr>
              <a:t>HEMKÖP </a:t>
            </a:r>
          </a:p>
          <a:p>
            <a:pPr algn="ctr">
              <a:lnSpc>
                <a:spcPts val="3733"/>
              </a:lnSpc>
              <a:spcBef>
                <a:spcPct val="0"/>
              </a:spcBef>
            </a:pPr>
          </a:p>
          <a:p>
            <a:pPr algn="ctr">
              <a:lnSpc>
                <a:spcPts val="3733"/>
              </a:lnSpc>
              <a:spcBef>
                <a:spcPct val="0"/>
              </a:spcBef>
            </a:pPr>
          </a:p>
          <a:p>
            <a:pPr algn="ctr">
              <a:lnSpc>
                <a:spcPts val="3733"/>
              </a:lnSpc>
              <a:spcBef>
                <a:spcPct val="0"/>
              </a:spcBef>
            </a:pPr>
          </a:p>
          <a:p>
            <a:pPr algn="just">
              <a:lnSpc>
                <a:spcPts val="3733"/>
              </a:lnSpc>
              <a:spcBef>
                <a:spcPct val="0"/>
              </a:spcBef>
            </a:pPr>
          </a:p>
          <a:p>
            <a:pPr algn="just">
              <a:lnSpc>
                <a:spcPts val="3733"/>
              </a:lnSpc>
              <a:spcBef>
                <a:spcPct val="0"/>
              </a:spcBef>
            </a:pPr>
          </a:p>
          <a:p>
            <a:pPr algn="just">
              <a:lnSpc>
                <a:spcPts val="3733"/>
              </a:lnSpc>
              <a:spcBef>
                <a:spcPct val="0"/>
              </a:spcBef>
            </a:pPr>
          </a:p>
          <a:p>
            <a:pPr algn="just">
              <a:lnSpc>
                <a:spcPts val="3733"/>
              </a:lnSpc>
              <a:spcBef>
                <a:spcPct val="0"/>
              </a:spcBef>
            </a:pPr>
          </a:p>
          <a:p>
            <a:pPr algn="just">
              <a:lnSpc>
                <a:spcPts val="3733"/>
              </a:lnSpc>
              <a:spcBef>
                <a:spcPct val="0"/>
              </a:spcBef>
            </a:pPr>
          </a:p>
          <a:p>
            <a:pPr algn="just">
              <a:lnSpc>
                <a:spcPts val="3733"/>
              </a:lnSpc>
              <a:spcBef>
                <a:spcPct val="0"/>
              </a:spcBef>
            </a:pPr>
          </a:p>
          <a:p>
            <a:pPr algn="just">
              <a:lnSpc>
                <a:spcPts val="3733"/>
              </a:lnSpc>
              <a:spcBef>
                <a:spcPct val="0"/>
              </a:spcBef>
            </a:pPr>
          </a:p>
          <a:p>
            <a:pPr algn="just">
              <a:lnSpc>
                <a:spcPts val="3733"/>
              </a:lnSpc>
              <a:spcBef>
                <a:spcPct val="0"/>
              </a:spcBef>
            </a:pPr>
          </a:p>
          <a:p>
            <a:pPr algn="just">
              <a:lnSpc>
                <a:spcPts val="3733"/>
              </a:lnSpc>
              <a:spcBef>
                <a:spcPct val="0"/>
              </a:spcBef>
            </a:pPr>
          </a:p>
        </p:txBody>
      </p:sp>
      <p:sp>
        <p:nvSpPr>
          <p:cNvPr name="Freeform 5" id="5"/>
          <p:cNvSpPr/>
          <p:nvPr/>
        </p:nvSpPr>
        <p:spPr>
          <a:xfrm flipH="false" flipV="false" rot="0">
            <a:off x="12998020" y="6738226"/>
            <a:ext cx="4813742" cy="3213173"/>
          </a:xfrm>
          <a:custGeom>
            <a:avLst/>
            <a:gdLst/>
            <a:ahLst/>
            <a:cxnLst/>
            <a:rect r="r" b="b" t="t" l="l"/>
            <a:pathLst>
              <a:path h="3213173" w="4813742">
                <a:moveTo>
                  <a:pt x="0" y="0"/>
                </a:moveTo>
                <a:lnTo>
                  <a:pt x="4813742" y="0"/>
                </a:lnTo>
                <a:lnTo>
                  <a:pt x="4813742" y="3213173"/>
                </a:lnTo>
                <a:lnTo>
                  <a:pt x="0" y="3213173"/>
                </a:lnTo>
                <a:lnTo>
                  <a:pt x="0" y="0"/>
                </a:lnTo>
                <a:close/>
              </a:path>
            </a:pathLst>
          </a:custGeom>
          <a:blipFill>
            <a:blip r:embed="rId4"/>
            <a:stretch>
              <a:fillRect l="0" t="0" r="0" b="0"/>
            </a:stretch>
          </a:blipFill>
        </p:spPr>
      </p:sp>
      <p:sp>
        <p:nvSpPr>
          <p:cNvPr name="Freeform 6" id="6"/>
          <p:cNvSpPr/>
          <p:nvPr/>
        </p:nvSpPr>
        <p:spPr>
          <a:xfrm flipH="false" flipV="false" rot="0">
            <a:off x="6290191" y="6800640"/>
            <a:ext cx="5455208" cy="3170840"/>
          </a:xfrm>
          <a:custGeom>
            <a:avLst/>
            <a:gdLst/>
            <a:ahLst/>
            <a:cxnLst/>
            <a:rect r="r" b="b" t="t" l="l"/>
            <a:pathLst>
              <a:path h="3170840" w="5455208">
                <a:moveTo>
                  <a:pt x="0" y="0"/>
                </a:moveTo>
                <a:lnTo>
                  <a:pt x="5455209" y="0"/>
                </a:lnTo>
                <a:lnTo>
                  <a:pt x="5455209" y="3170840"/>
                </a:lnTo>
                <a:lnTo>
                  <a:pt x="0" y="3170840"/>
                </a:lnTo>
                <a:lnTo>
                  <a:pt x="0" y="0"/>
                </a:lnTo>
                <a:close/>
              </a:path>
            </a:pathLst>
          </a:custGeom>
          <a:blipFill>
            <a:blip r:embed="rId5"/>
            <a:stretch>
              <a:fillRect l="0" t="0" r="0" b="0"/>
            </a:stretch>
          </a:blipFill>
        </p:spPr>
      </p:sp>
      <p:sp>
        <p:nvSpPr>
          <p:cNvPr name="Freeform 7" id="7"/>
          <p:cNvSpPr/>
          <p:nvPr/>
        </p:nvSpPr>
        <p:spPr>
          <a:xfrm flipH="false" flipV="false" rot="0">
            <a:off x="317332" y="6800640"/>
            <a:ext cx="4720238" cy="3150759"/>
          </a:xfrm>
          <a:custGeom>
            <a:avLst/>
            <a:gdLst/>
            <a:ahLst/>
            <a:cxnLst/>
            <a:rect r="r" b="b" t="t" l="l"/>
            <a:pathLst>
              <a:path h="3150759" w="4720238">
                <a:moveTo>
                  <a:pt x="0" y="0"/>
                </a:moveTo>
                <a:lnTo>
                  <a:pt x="4720239" y="0"/>
                </a:lnTo>
                <a:lnTo>
                  <a:pt x="4720239" y="3150759"/>
                </a:lnTo>
                <a:lnTo>
                  <a:pt x="0" y="3150759"/>
                </a:lnTo>
                <a:lnTo>
                  <a:pt x="0" y="0"/>
                </a:lnTo>
                <a:close/>
              </a:path>
            </a:pathLst>
          </a:custGeom>
          <a:blipFill>
            <a:blip r:embed="rId6"/>
            <a:stretch>
              <a:fillRect l="0" t="0" r="0" b="0"/>
            </a:stretch>
          </a:blipFill>
        </p:spPr>
      </p:sp>
      <p:sp>
        <p:nvSpPr>
          <p:cNvPr name="Freeform 8" id="8"/>
          <p:cNvSpPr/>
          <p:nvPr/>
        </p:nvSpPr>
        <p:spPr>
          <a:xfrm flipH="false" flipV="false" rot="0">
            <a:off x="86697" y="21773"/>
            <a:ext cx="942003" cy="2487219"/>
          </a:xfrm>
          <a:custGeom>
            <a:avLst/>
            <a:gdLst/>
            <a:ahLst/>
            <a:cxnLst/>
            <a:rect r="r" b="b" t="t" l="l"/>
            <a:pathLst>
              <a:path h="2487219" w="942003">
                <a:moveTo>
                  <a:pt x="0" y="0"/>
                </a:moveTo>
                <a:lnTo>
                  <a:pt x="942003" y="0"/>
                </a:lnTo>
                <a:lnTo>
                  <a:pt x="942003" y="2487218"/>
                </a:lnTo>
                <a:lnTo>
                  <a:pt x="0" y="248721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7259300" y="7799781"/>
            <a:ext cx="942003" cy="2487219"/>
          </a:xfrm>
          <a:custGeom>
            <a:avLst/>
            <a:gdLst/>
            <a:ahLst/>
            <a:cxnLst/>
            <a:rect r="r" b="b" t="t" l="l"/>
            <a:pathLst>
              <a:path h="2487219" w="942003">
                <a:moveTo>
                  <a:pt x="0" y="0"/>
                </a:moveTo>
                <a:lnTo>
                  <a:pt x="942003" y="0"/>
                </a:lnTo>
                <a:lnTo>
                  <a:pt x="942003" y="2487219"/>
                </a:lnTo>
                <a:lnTo>
                  <a:pt x="0" y="24872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14412" y="5512767"/>
            <a:ext cx="5448300" cy="5448300"/>
          </a:xfrm>
          <a:custGeom>
            <a:avLst/>
            <a:gdLst/>
            <a:ahLst/>
            <a:cxnLst/>
            <a:rect r="r" b="b" t="t" l="l"/>
            <a:pathLst>
              <a:path h="5448300" w="5448300">
                <a:moveTo>
                  <a:pt x="0" y="0"/>
                </a:moveTo>
                <a:lnTo>
                  <a:pt x="5448300" y="0"/>
                </a:lnTo>
                <a:lnTo>
                  <a:pt x="5448300" y="5448300"/>
                </a:lnTo>
                <a:lnTo>
                  <a:pt x="0" y="54483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675202" y="-740322"/>
            <a:ext cx="5448300" cy="5448300"/>
          </a:xfrm>
          <a:custGeom>
            <a:avLst/>
            <a:gdLst/>
            <a:ahLst/>
            <a:cxnLst/>
            <a:rect r="r" b="b" t="t" l="l"/>
            <a:pathLst>
              <a:path h="5448300" w="5448300">
                <a:moveTo>
                  <a:pt x="5448300" y="5448300"/>
                </a:moveTo>
                <a:lnTo>
                  <a:pt x="0" y="5448300"/>
                </a:lnTo>
                <a:lnTo>
                  <a:pt x="0" y="0"/>
                </a:lnTo>
                <a:lnTo>
                  <a:pt x="5448300" y="0"/>
                </a:lnTo>
                <a:lnTo>
                  <a:pt x="544830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1020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2181486" y="1021335"/>
            <a:ext cx="5077814" cy="3046688"/>
          </a:xfrm>
          <a:custGeom>
            <a:avLst/>
            <a:gdLst/>
            <a:ahLst/>
            <a:cxnLst/>
            <a:rect r="r" b="b" t="t" l="l"/>
            <a:pathLst>
              <a:path h="3046688" w="5077814">
                <a:moveTo>
                  <a:pt x="0" y="0"/>
                </a:moveTo>
                <a:lnTo>
                  <a:pt x="5077814" y="0"/>
                </a:lnTo>
                <a:lnTo>
                  <a:pt x="5077814" y="3046689"/>
                </a:lnTo>
                <a:lnTo>
                  <a:pt x="0" y="3046689"/>
                </a:lnTo>
                <a:lnTo>
                  <a:pt x="0" y="0"/>
                </a:lnTo>
                <a:close/>
              </a:path>
            </a:pathLst>
          </a:custGeom>
          <a:blipFill>
            <a:blip r:embed="rId6"/>
            <a:stretch>
              <a:fillRect l="0" t="0" r="0" b="0"/>
            </a:stretch>
          </a:blipFill>
        </p:spPr>
      </p:sp>
      <p:sp>
        <p:nvSpPr>
          <p:cNvPr name="Freeform 7" id="7"/>
          <p:cNvSpPr/>
          <p:nvPr/>
        </p:nvSpPr>
        <p:spPr>
          <a:xfrm flipH="false" flipV="false" rot="0">
            <a:off x="610206" y="6791599"/>
            <a:ext cx="5441196" cy="2890635"/>
          </a:xfrm>
          <a:custGeom>
            <a:avLst/>
            <a:gdLst/>
            <a:ahLst/>
            <a:cxnLst/>
            <a:rect r="r" b="b" t="t" l="l"/>
            <a:pathLst>
              <a:path h="2890635" w="5441196">
                <a:moveTo>
                  <a:pt x="0" y="0"/>
                </a:moveTo>
                <a:lnTo>
                  <a:pt x="5441195" y="0"/>
                </a:lnTo>
                <a:lnTo>
                  <a:pt x="5441195" y="2890636"/>
                </a:lnTo>
                <a:lnTo>
                  <a:pt x="0" y="2890636"/>
                </a:lnTo>
                <a:lnTo>
                  <a:pt x="0" y="0"/>
                </a:lnTo>
                <a:close/>
              </a:path>
            </a:pathLst>
          </a:custGeom>
          <a:blipFill>
            <a:blip r:embed="rId7"/>
            <a:stretch>
              <a:fillRect l="0" t="0" r="0" b="0"/>
            </a:stretch>
          </a:blipFill>
        </p:spPr>
      </p:sp>
      <p:sp>
        <p:nvSpPr>
          <p:cNvPr name="TextBox 8" id="8"/>
          <p:cNvSpPr txBox="true"/>
          <p:nvPr/>
        </p:nvSpPr>
        <p:spPr>
          <a:xfrm rot="0">
            <a:off x="9139238" y="4377512"/>
            <a:ext cx="9525" cy="687414"/>
          </a:xfrm>
          <a:prstGeom prst="rect">
            <a:avLst/>
          </a:prstGeom>
        </p:spPr>
        <p:txBody>
          <a:bodyPr anchor="t" rtlCol="false" tIns="0" lIns="0" bIns="0" rIns="0">
            <a:spAutoFit/>
          </a:bodyPr>
          <a:lstStyle/>
          <a:p>
            <a:pPr algn="ctr">
              <a:lnSpc>
                <a:spcPts val="5686"/>
              </a:lnSpc>
              <a:spcBef>
                <a:spcPct val="0"/>
              </a:spcBef>
            </a:pPr>
          </a:p>
        </p:txBody>
      </p:sp>
      <p:sp>
        <p:nvSpPr>
          <p:cNvPr name="TextBox 9" id="9"/>
          <p:cNvSpPr txBox="true"/>
          <p:nvPr/>
        </p:nvSpPr>
        <p:spPr>
          <a:xfrm rot="0">
            <a:off x="1709738" y="1926678"/>
            <a:ext cx="5030553" cy="492672"/>
          </a:xfrm>
          <a:prstGeom prst="rect">
            <a:avLst/>
          </a:prstGeom>
        </p:spPr>
        <p:txBody>
          <a:bodyPr anchor="t" rtlCol="false" tIns="0" lIns="0" bIns="0" rIns="0">
            <a:spAutoFit/>
          </a:bodyPr>
          <a:lstStyle/>
          <a:p>
            <a:pPr algn="ctr">
              <a:lnSpc>
                <a:spcPts val="4004"/>
              </a:lnSpc>
              <a:spcBef>
                <a:spcPct val="0"/>
              </a:spcBef>
            </a:pPr>
            <a:r>
              <a:rPr lang="en-US" b="true" sz="2860">
                <a:solidFill>
                  <a:srgbClr val="002B58"/>
                </a:solidFill>
                <a:latin typeface="Readex Pro Semi-Bold"/>
                <a:ea typeface="Readex Pro Semi-Bold"/>
                <a:cs typeface="Readex Pro Semi-Bold"/>
                <a:sym typeface="Readex Pro Semi-Bold"/>
              </a:rPr>
              <a:t>FES</a:t>
            </a:r>
            <a:r>
              <a:rPr lang="en-US" b="true" sz="2860">
                <a:solidFill>
                  <a:srgbClr val="000000"/>
                </a:solidFill>
                <a:latin typeface="Readex Pro Semi-Bold"/>
                <a:ea typeface="Readex Pro Semi-Bold"/>
                <a:cs typeface="Readex Pro Semi-Bold"/>
                <a:sym typeface="Readex Pro Semi-Bold"/>
              </a:rPr>
              <a:t>TIVALS AND HOLIDAYS</a:t>
            </a:r>
          </a:p>
        </p:txBody>
      </p:sp>
      <p:sp>
        <p:nvSpPr>
          <p:cNvPr name="TextBox 10" id="10"/>
          <p:cNvSpPr txBox="true"/>
          <p:nvPr/>
        </p:nvSpPr>
        <p:spPr>
          <a:xfrm rot="0">
            <a:off x="2767882" y="161483"/>
            <a:ext cx="10907320" cy="1548254"/>
          </a:xfrm>
          <a:prstGeom prst="rect">
            <a:avLst/>
          </a:prstGeom>
        </p:spPr>
        <p:txBody>
          <a:bodyPr anchor="t" rtlCol="false" tIns="0" lIns="0" bIns="0" rIns="0">
            <a:spAutoFit/>
          </a:bodyPr>
          <a:lstStyle/>
          <a:p>
            <a:pPr algn="ctr">
              <a:lnSpc>
                <a:spcPts val="12685"/>
              </a:lnSpc>
            </a:pPr>
            <a:r>
              <a:rPr lang="en-US" b="true" sz="9060">
                <a:solidFill>
                  <a:srgbClr val="002B58"/>
                </a:solidFill>
                <a:latin typeface="Readex Pro Semi-Bold"/>
                <a:ea typeface="Readex Pro Semi-Bold"/>
                <a:cs typeface="Readex Pro Semi-Bold"/>
                <a:sym typeface="Readex Pro Semi-Bold"/>
              </a:rPr>
              <a:t>TRADITIONS</a:t>
            </a:r>
          </a:p>
        </p:txBody>
      </p:sp>
      <p:sp>
        <p:nvSpPr>
          <p:cNvPr name="TextBox 11" id="11"/>
          <p:cNvSpPr txBox="true"/>
          <p:nvPr/>
        </p:nvSpPr>
        <p:spPr>
          <a:xfrm rot="0">
            <a:off x="927290" y="2887649"/>
            <a:ext cx="11254196" cy="1445498"/>
          </a:xfrm>
          <a:prstGeom prst="rect">
            <a:avLst/>
          </a:prstGeom>
        </p:spPr>
        <p:txBody>
          <a:bodyPr anchor="t" rtlCol="false" tIns="0" lIns="0" bIns="0" rIns="0">
            <a:spAutoFit/>
          </a:bodyPr>
          <a:lstStyle/>
          <a:p>
            <a:pPr algn="ctr">
              <a:lnSpc>
                <a:spcPts val="2861"/>
              </a:lnSpc>
              <a:spcBef>
                <a:spcPct val="0"/>
              </a:spcBef>
            </a:pPr>
            <a:r>
              <a:rPr lang="en-US" sz="2043">
                <a:solidFill>
                  <a:srgbClr val="000000"/>
                </a:solidFill>
                <a:latin typeface="Open Sans"/>
                <a:ea typeface="Open Sans"/>
                <a:cs typeface="Open Sans"/>
                <a:sym typeface="Open Sans"/>
              </a:rPr>
              <a:t>In Sweden, </a:t>
            </a:r>
            <a:r>
              <a:rPr lang="en-US" b="true" sz="2043">
                <a:solidFill>
                  <a:srgbClr val="000000"/>
                </a:solidFill>
                <a:latin typeface="Open Sans Bold"/>
                <a:ea typeface="Open Sans Bold"/>
                <a:cs typeface="Open Sans Bold"/>
                <a:sym typeface="Open Sans Bold"/>
              </a:rPr>
              <a:t>Saint Lucia's Day</a:t>
            </a:r>
            <a:r>
              <a:rPr lang="en-US" sz="2043">
                <a:solidFill>
                  <a:srgbClr val="000000"/>
                </a:solidFill>
                <a:latin typeface="Open Sans"/>
                <a:ea typeface="Open Sans"/>
                <a:cs typeface="Open Sans"/>
                <a:sym typeface="Open Sans"/>
              </a:rPr>
              <a:t>, celebrated on December 13, is one of the most important holidays. It symbolizes light and hope in the darkest period of the year, when the days are shortest and the nights longest. This unique holiday combines both pagan and Christian elements, creating a unique blend of traditions. </a:t>
            </a:r>
          </a:p>
        </p:txBody>
      </p:sp>
      <p:sp>
        <p:nvSpPr>
          <p:cNvPr name="TextBox 12" id="12"/>
          <p:cNvSpPr txBox="true"/>
          <p:nvPr/>
        </p:nvSpPr>
        <p:spPr>
          <a:xfrm rot="0">
            <a:off x="1379420" y="4480377"/>
            <a:ext cx="10349935" cy="1130998"/>
          </a:xfrm>
          <a:prstGeom prst="rect">
            <a:avLst/>
          </a:prstGeom>
        </p:spPr>
        <p:txBody>
          <a:bodyPr anchor="t" rtlCol="false" tIns="0" lIns="0" bIns="0" rIns="0">
            <a:spAutoFit/>
          </a:bodyPr>
          <a:lstStyle/>
          <a:p>
            <a:pPr algn="ctr">
              <a:lnSpc>
                <a:spcPts val="3035"/>
              </a:lnSpc>
              <a:spcBef>
                <a:spcPct val="0"/>
              </a:spcBef>
            </a:pPr>
            <a:r>
              <a:rPr lang="en-US" sz="2168">
                <a:solidFill>
                  <a:srgbClr val="000000"/>
                </a:solidFill>
                <a:latin typeface="Open Sans"/>
                <a:ea typeface="Open Sans"/>
                <a:cs typeface="Open Sans"/>
                <a:sym typeface="Open Sans"/>
              </a:rPr>
              <a:t>In every town, processions take place, led by a girl dressed as Lucia. Traditional songs, such as "Santa Lucia", which carry a message of light and hope, are sung during the parade.</a:t>
            </a:r>
          </a:p>
        </p:txBody>
      </p:sp>
      <p:sp>
        <p:nvSpPr>
          <p:cNvPr name="TextBox 13" id="13"/>
          <p:cNvSpPr txBox="true"/>
          <p:nvPr/>
        </p:nvSpPr>
        <p:spPr>
          <a:xfrm rot="0">
            <a:off x="8458193" y="5750694"/>
            <a:ext cx="9829807" cy="1065386"/>
          </a:xfrm>
          <a:prstGeom prst="rect">
            <a:avLst/>
          </a:prstGeom>
        </p:spPr>
        <p:txBody>
          <a:bodyPr anchor="t" rtlCol="false" tIns="0" lIns="0" bIns="0" rIns="0">
            <a:spAutoFit/>
          </a:bodyPr>
          <a:lstStyle/>
          <a:p>
            <a:pPr algn="ctr">
              <a:lnSpc>
                <a:spcPts val="4277"/>
              </a:lnSpc>
              <a:spcBef>
                <a:spcPct val="0"/>
              </a:spcBef>
            </a:pPr>
            <a:r>
              <a:rPr lang="en-US" sz="3055">
                <a:solidFill>
                  <a:srgbClr val="000000"/>
                </a:solidFill>
                <a:latin typeface="DM Sans"/>
                <a:ea typeface="DM Sans"/>
                <a:cs typeface="DM Sans"/>
                <a:sym typeface="DM Sans"/>
              </a:rPr>
              <a:t>Midsommar- festival of summer solstice when people dance around pole decorated with flowers.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false" flipV="true" rot="0">
            <a:off x="-693018" y="-696062"/>
            <a:ext cx="5448300" cy="5448300"/>
          </a:xfrm>
          <a:custGeom>
            <a:avLst/>
            <a:gdLst/>
            <a:ahLst/>
            <a:cxnLst/>
            <a:rect r="r" b="b" t="t" l="l"/>
            <a:pathLst>
              <a:path h="5448300" w="5448300">
                <a:moveTo>
                  <a:pt x="0" y="5448300"/>
                </a:moveTo>
                <a:lnTo>
                  <a:pt x="5448300" y="5448300"/>
                </a:lnTo>
                <a:lnTo>
                  <a:pt x="5448300" y="0"/>
                </a:lnTo>
                <a:lnTo>
                  <a:pt x="0" y="0"/>
                </a:lnTo>
                <a:lnTo>
                  <a:pt x="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3690654" y="5520788"/>
            <a:ext cx="5448300" cy="5448300"/>
          </a:xfrm>
          <a:custGeom>
            <a:avLst/>
            <a:gdLst/>
            <a:ahLst/>
            <a:cxnLst/>
            <a:rect r="r" b="b" t="t" l="l"/>
            <a:pathLst>
              <a:path h="5448300" w="5448300">
                <a:moveTo>
                  <a:pt x="5448300" y="0"/>
                </a:moveTo>
                <a:lnTo>
                  <a:pt x="0" y="0"/>
                </a:lnTo>
                <a:lnTo>
                  <a:pt x="0" y="5448300"/>
                </a:lnTo>
                <a:lnTo>
                  <a:pt x="5448300" y="5448300"/>
                </a:lnTo>
                <a:lnTo>
                  <a:pt x="544830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102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1094504" y="721732"/>
            <a:ext cx="3424243" cy="2682959"/>
          </a:xfrm>
          <a:custGeom>
            <a:avLst/>
            <a:gdLst/>
            <a:ahLst/>
            <a:cxnLst/>
            <a:rect r="r" b="b" t="t" l="l"/>
            <a:pathLst>
              <a:path h="2682959" w="3424243">
                <a:moveTo>
                  <a:pt x="0" y="0"/>
                </a:moveTo>
                <a:lnTo>
                  <a:pt x="3424244" y="0"/>
                </a:lnTo>
                <a:lnTo>
                  <a:pt x="3424244" y="2682959"/>
                </a:lnTo>
                <a:lnTo>
                  <a:pt x="0" y="2682959"/>
                </a:lnTo>
                <a:lnTo>
                  <a:pt x="0" y="0"/>
                </a:lnTo>
                <a:close/>
              </a:path>
            </a:pathLst>
          </a:custGeom>
          <a:blipFill>
            <a:blip r:embed="rId6"/>
            <a:stretch>
              <a:fillRect l="0" t="-24407" r="-14695" b="-15182"/>
            </a:stretch>
          </a:blipFill>
        </p:spPr>
      </p:sp>
      <p:sp>
        <p:nvSpPr>
          <p:cNvPr name="Freeform 7" id="7"/>
          <p:cNvSpPr/>
          <p:nvPr/>
        </p:nvSpPr>
        <p:spPr>
          <a:xfrm flipH="false" flipV="false" rot="0">
            <a:off x="13805814" y="2680876"/>
            <a:ext cx="3453486" cy="2705884"/>
          </a:xfrm>
          <a:custGeom>
            <a:avLst/>
            <a:gdLst/>
            <a:ahLst/>
            <a:cxnLst/>
            <a:rect r="r" b="b" t="t" l="l"/>
            <a:pathLst>
              <a:path h="2705884" w="3453486">
                <a:moveTo>
                  <a:pt x="0" y="0"/>
                </a:moveTo>
                <a:lnTo>
                  <a:pt x="3453486" y="0"/>
                </a:lnTo>
                <a:lnTo>
                  <a:pt x="3453486" y="2705884"/>
                </a:lnTo>
                <a:lnTo>
                  <a:pt x="0" y="2705884"/>
                </a:lnTo>
                <a:lnTo>
                  <a:pt x="0" y="0"/>
                </a:lnTo>
                <a:close/>
              </a:path>
            </a:pathLst>
          </a:custGeom>
          <a:blipFill>
            <a:blip r:embed="rId7"/>
            <a:stretch>
              <a:fillRect l="-14780" t="0" r="-2821" b="0"/>
            </a:stretch>
          </a:blipFill>
        </p:spPr>
      </p:sp>
      <p:sp>
        <p:nvSpPr>
          <p:cNvPr name="Freeform 8" id="8"/>
          <p:cNvSpPr/>
          <p:nvPr/>
        </p:nvSpPr>
        <p:spPr>
          <a:xfrm flipH="false" flipV="false" rot="0">
            <a:off x="10944248" y="4752238"/>
            <a:ext cx="3724757" cy="2705884"/>
          </a:xfrm>
          <a:custGeom>
            <a:avLst/>
            <a:gdLst/>
            <a:ahLst/>
            <a:cxnLst/>
            <a:rect r="r" b="b" t="t" l="l"/>
            <a:pathLst>
              <a:path h="2705884" w="3724757">
                <a:moveTo>
                  <a:pt x="0" y="0"/>
                </a:moveTo>
                <a:lnTo>
                  <a:pt x="3724757" y="0"/>
                </a:lnTo>
                <a:lnTo>
                  <a:pt x="3724757" y="2705884"/>
                </a:lnTo>
                <a:lnTo>
                  <a:pt x="0" y="2705884"/>
                </a:lnTo>
                <a:lnTo>
                  <a:pt x="0" y="0"/>
                </a:lnTo>
                <a:close/>
              </a:path>
            </a:pathLst>
          </a:custGeom>
          <a:blipFill>
            <a:blip r:embed="rId8"/>
            <a:stretch>
              <a:fillRect l="-4484" t="0" r="-4484" b="0"/>
            </a:stretch>
          </a:blipFill>
        </p:spPr>
      </p:sp>
      <p:sp>
        <p:nvSpPr>
          <p:cNvPr name="Freeform 9" id="9"/>
          <p:cNvSpPr/>
          <p:nvPr/>
        </p:nvSpPr>
        <p:spPr>
          <a:xfrm flipH="false" flipV="false" rot="0">
            <a:off x="13690654" y="6954006"/>
            <a:ext cx="3711982" cy="2581863"/>
          </a:xfrm>
          <a:custGeom>
            <a:avLst/>
            <a:gdLst/>
            <a:ahLst/>
            <a:cxnLst/>
            <a:rect r="r" b="b" t="t" l="l"/>
            <a:pathLst>
              <a:path h="2581863" w="3711982">
                <a:moveTo>
                  <a:pt x="0" y="0"/>
                </a:moveTo>
                <a:lnTo>
                  <a:pt x="3711982" y="0"/>
                </a:lnTo>
                <a:lnTo>
                  <a:pt x="3711982" y="2581863"/>
                </a:lnTo>
                <a:lnTo>
                  <a:pt x="0" y="2581863"/>
                </a:lnTo>
                <a:lnTo>
                  <a:pt x="0" y="0"/>
                </a:lnTo>
                <a:close/>
              </a:path>
            </a:pathLst>
          </a:custGeom>
          <a:blipFill>
            <a:blip r:embed="rId9"/>
            <a:stretch>
              <a:fillRect l="0" t="0" r="-4397" b="0"/>
            </a:stretch>
          </a:blipFill>
        </p:spPr>
      </p:sp>
      <p:sp>
        <p:nvSpPr>
          <p:cNvPr name="TextBox 10" id="10"/>
          <p:cNvSpPr txBox="true"/>
          <p:nvPr/>
        </p:nvSpPr>
        <p:spPr>
          <a:xfrm rot="0">
            <a:off x="1222283" y="3309441"/>
            <a:ext cx="5951832" cy="3401456"/>
          </a:xfrm>
          <a:prstGeom prst="rect">
            <a:avLst/>
          </a:prstGeom>
        </p:spPr>
        <p:txBody>
          <a:bodyPr anchor="t" rtlCol="false" tIns="0" lIns="0" bIns="0" rIns="0">
            <a:spAutoFit/>
          </a:bodyPr>
          <a:lstStyle/>
          <a:p>
            <a:pPr algn="l" marL="1043746" indent="-521873" lvl="1">
              <a:lnSpc>
                <a:spcPts val="6768"/>
              </a:lnSpc>
              <a:buFont typeface="Arial"/>
              <a:buChar char="•"/>
            </a:pPr>
            <a:r>
              <a:rPr lang="en-US" sz="4834">
                <a:solidFill>
                  <a:srgbClr val="002B58"/>
                </a:solidFill>
                <a:latin typeface="DM Sans"/>
                <a:ea typeface="DM Sans"/>
                <a:cs typeface="DM Sans"/>
                <a:sym typeface="DM Sans"/>
              </a:rPr>
              <a:t>Vasa Museum</a:t>
            </a:r>
          </a:p>
          <a:p>
            <a:pPr algn="l" marL="1043746" indent="-521873" lvl="1">
              <a:lnSpc>
                <a:spcPts val="6768"/>
              </a:lnSpc>
              <a:buFont typeface="Arial"/>
              <a:buChar char="•"/>
            </a:pPr>
            <a:r>
              <a:rPr lang="en-US" sz="4834">
                <a:solidFill>
                  <a:srgbClr val="002B58"/>
                </a:solidFill>
                <a:latin typeface="DM Sans"/>
                <a:ea typeface="DM Sans"/>
                <a:cs typeface="DM Sans"/>
                <a:sym typeface="DM Sans"/>
              </a:rPr>
              <a:t>Gamla Stan</a:t>
            </a:r>
          </a:p>
          <a:p>
            <a:pPr algn="l" marL="1043746" indent="-521873" lvl="1">
              <a:lnSpc>
                <a:spcPts val="6768"/>
              </a:lnSpc>
              <a:buFont typeface="Arial"/>
              <a:buChar char="•"/>
            </a:pPr>
            <a:r>
              <a:rPr lang="en-US" sz="4834">
                <a:solidFill>
                  <a:srgbClr val="002B58"/>
                </a:solidFill>
                <a:latin typeface="DM Sans"/>
                <a:ea typeface="DM Sans"/>
                <a:cs typeface="DM Sans"/>
                <a:sym typeface="DM Sans"/>
              </a:rPr>
              <a:t>Visby</a:t>
            </a:r>
          </a:p>
          <a:p>
            <a:pPr algn="l" marL="1043746" indent="-521873" lvl="1">
              <a:lnSpc>
                <a:spcPts val="6768"/>
              </a:lnSpc>
              <a:buFont typeface="Arial"/>
              <a:buChar char="•"/>
            </a:pPr>
            <a:r>
              <a:rPr lang="en-US" sz="4834">
                <a:solidFill>
                  <a:srgbClr val="002B58"/>
                </a:solidFill>
                <a:latin typeface="DM Sans"/>
                <a:ea typeface="DM Sans"/>
                <a:cs typeface="DM Sans"/>
                <a:sym typeface="DM Sans"/>
              </a:rPr>
              <a:t>Skansen</a:t>
            </a:r>
          </a:p>
        </p:txBody>
      </p:sp>
      <p:sp>
        <p:nvSpPr>
          <p:cNvPr name="TextBox 11" id="11"/>
          <p:cNvSpPr txBox="true"/>
          <p:nvPr/>
        </p:nvSpPr>
        <p:spPr>
          <a:xfrm rot="0">
            <a:off x="863134" y="821925"/>
            <a:ext cx="10907320" cy="1548254"/>
          </a:xfrm>
          <a:prstGeom prst="rect">
            <a:avLst/>
          </a:prstGeom>
        </p:spPr>
        <p:txBody>
          <a:bodyPr anchor="t" rtlCol="false" tIns="0" lIns="0" bIns="0" rIns="0">
            <a:spAutoFit/>
          </a:bodyPr>
          <a:lstStyle/>
          <a:p>
            <a:pPr algn="ctr">
              <a:lnSpc>
                <a:spcPts val="12685"/>
              </a:lnSpc>
            </a:pPr>
            <a:r>
              <a:rPr lang="en-US" b="true" sz="9060">
                <a:solidFill>
                  <a:srgbClr val="002B58"/>
                </a:solidFill>
                <a:latin typeface="Readex Pro Semi-Bold"/>
                <a:ea typeface="Readex Pro Semi-Bold"/>
                <a:cs typeface="Readex Pro Semi-Bold"/>
                <a:sym typeface="Readex Pro Semi-Bold"/>
              </a:rPr>
              <a:t>ATTRACTIONS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8F3ED"/>
        </a:solidFill>
      </p:bgPr>
    </p:bg>
    <p:spTree>
      <p:nvGrpSpPr>
        <p:cNvPr id="1" name=""/>
        <p:cNvGrpSpPr/>
        <p:nvPr/>
      </p:nvGrpSpPr>
      <p:grpSpPr>
        <a:xfrm>
          <a:off x="0" y="0"/>
          <a:ext cx="0" cy="0"/>
          <a:chOff x="0" y="0"/>
          <a:chExt cx="0" cy="0"/>
        </a:xfrm>
      </p:grpSpPr>
      <p:sp>
        <p:nvSpPr>
          <p:cNvPr name="Freeform 2" id="2"/>
          <p:cNvSpPr/>
          <p:nvPr/>
        </p:nvSpPr>
        <p:spPr>
          <a:xfrm flipH="false" flipV="false" rot="0">
            <a:off x="-679045" y="5565358"/>
            <a:ext cx="5448300" cy="5448300"/>
          </a:xfrm>
          <a:custGeom>
            <a:avLst/>
            <a:gdLst/>
            <a:ahLst/>
            <a:cxnLst/>
            <a:rect r="r" b="b" t="t" l="l"/>
            <a:pathLst>
              <a:path h="5448300" w="5448300">
                <a:moveTo>
                  <a:pt x="0" y="0"/>
                </a:moveTo>
                <a:lnTo>
                  <a:pt x="5448300" y="0"/>
                </a:lnTo>
                <a:lnTo>
                  <a:pt x="5448300" y="5448300"/>
                </a:lnTo>
                <a:lnTo>
                  <a:pt x="0" y="54483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546693" y="-668115"/>
            <a:ext cx="5448300" cy="5448300"/>
          </a:xfrm>
          <a:custGeom>
            <a:avLst/>
            <a:gdLst/>
            <a:ahLst/>
            <a:cxnLst/>
            <a:rect r="r" b="b" t="t" l="l"/>
            <a:pathLst>
              <a:path h="5448300" w="5448300">
                <a:moveTo>
                  <a:pt x="5448300" y="5448300"/>
                </a:moveTo>
                <a:lnTo>
                  <a:pt x="0" y="5448300"/>
                </a:lnTo>
                <a:lnTo>
                  <a:pt x="0" y="0"/>
                </a:lnTo>
                <a:lnTo>
                  <a:pt x="5448300" y="0"/>
                </a:lnTo>
                <a:lnTo>
                  <a:pt x="5448300" y="54483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10206" y="604765"/>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840806" y="7472290"/>
            <a:ext cx="836989" cy="2209944"/>
          </a:xfrm>
          <a:custGeom>
            <a:avLst/>
            <a:gdLst/>
            <a:ahLst/>
            <a:cxnLst/>
            <a:rect r="r" b="b" t="t" l="l"/>
            <a:pathLst>
              <a:path h="2209944" w="836989">
                <a:moveTo>
                  <a:pt x="0" y="0"/>
                </a:moveTo>
                <a:lnTo>
                  <a:pt x="836988" y="0"/>
                </a:lnTo>
                <a:lnTo>
                  <a:pt x="836988" y="2209945"/>
                </a:lnTo>
                <a:lnTo>
                  <a:pt x="0" y="2209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287747" y="3559782"/>
            <a:ext cx="18575747" cy="3925427"/>
          </a:xfrm>
          <a:prstGeom prst="rect">
            <a:avLst/>
          </a:prstGeom>
        </p:spPr>
        <p:txBody>
          <a:bodyPr anchor="t" rtlCol="false" tIns="0" lIns="0" bIns="0" rIns="0">
            <a:spAutoFit/>
          </a:bodyPr>
          <a:lstStyle/>
          <a:p>
            <a:pPr algn="ctr">
              <a:lnSpc>
                <a:spcPts val="6237"/>
              </a:lnSpc>
            </a:pPr>
            <a:r>
              <a:rPr lang="en-US" sz="4455">
                <a:solidFill>
                  <a:srgbClr val="002B58"/>
                </a:solidFill>
                <a:latin typeface="DM Sans"/>
                <a:ea typeface="DM Sans"/>
                <a:cs typeface="DM Sans"/>
                <a:sym typeface="DM Sans"/>
              </a:rPr>
              <a:t>dzień dobry-</a:t>
            </a:r>
            <a:r>
              <a:rPr lang="en-US" sz="4455" b="true">
                <a:solidFill>
                  <a:srgbClr val="FFC630"/>
                </a:solidFill>
                <a:latin typeface="DM Sans Bold"/>
                <a:ea typeface="DM Sans Bold"/>
                <a:cs typeface="DM Sans Bold"/>
                <a:sym typeface="DM Sans Bold"/>
              </a:rPr>
              <a:t>god morgon</a:t>
            </a:r>
          </a:p>
          <a:p>
            <a:pPr algn="ctr">
              <a:lnSpc>
                <a:spcPts val="6237"/>
              </a:lnSpc>
            </a:pPr>
            <a:r>
              <a:rPr lang="en-US" sz="4455">
                <a:solidFill>
                  <a:srgbClr val="002B58"/>
                </a:solidFill>
                <a:latin typeface="DM Sans"/>
                <a:ea typeface="DM Sans"/>
                <a:cs typeface="DM Sans"/>
                <a:sym typeface="DM Sans"/>
              </a:rPr>
              <a:t>dziękuję-</a:t>
            </a:r>
            <a:r>
              <a:rPr lang="en-US" sz="4455" b="true">
                <a:solidFill>
                  <a:srgbClr val="FFC630"/>
                </a:solidFill>
                <a:latin typeface="DM Sans Bold"/>
                <a:ea typeface="DM Sans Bold"/>
                <a:cs typeface="DM Sans Bold"/>
                <a:sym typeface="DM Sans Bold"/>
              </a:rPr>
              <a:t>tack</a:t>
            </a:r>
          </a:p>
          <a:p>
            <a:pPr algn="ctr">
              <a:lnSpc>
                <a:spcPts val="6237"/>
              </a:lnSpc>
            </a:pPr>
            <a:r>
              <a:rPr lang="en-US" sz="4455">
                <a:solidFill>
                  <a:srgbClr val="002B58"/>
                </a:solidFill>
                <a:latin typeface="DM Sans"/>
                <a:ea typeface="DM Sans"/>
                <a:cs typeface="DM Sans"/>
                <a:sym typeface="DM Sans"/>
              </a:rPr>
              <a:t>przepraszam-</a:t>
            </a:r>
            <a:r>
              <a:rPr lang="en-US" sz="4455" b="true">
                <a:solidFill>
                  <a:srgbClr val="FFC630"/>
                </a:solidFill>
                <a:latin typeface="DM Sans Bold"/>
                <a:ea typeface="DM Sans Bold"/>
                <a:cs typeface="DM Sans Bold"/>
                <a:sym typeface="DM Sans Bold"/>
              </a:rPr>
              <a:t>ledsen</a:t>
            </a:r>
          </a:p>
          <a:p>
            <a:pPr algn="ctr">
              <a:lnSpc>
                <a:spcPts val="6237"/>
              </a:lnSpc>
            </a:pPr>
            <a:r>
              <a:rPr lang="en-US" sz="4455">
                <a:solidFill>
                  <a:srgbClr val="002B58"/>
                </a:solidFill>
                <a:latin typeface="DM Sans"/>
                <a:ea typeface="DM Sans"/>
                <a:cs typeface="DM Sans"/>
                <a:sym typeface="DM Sans"/>
              </a:rPr>
              <a:t>proszę-</a:t>
            </a:r>
            <a:r>
              <a:rPr lang="en-US" sz="4455" b="true">
                <a:solidFill>
                  <a:srgbClr val="FFC630"/>
                </a:solidFill>
                <a:latin typeface="DM Sans Bold"/>
                <a:ea typeface="DM Sans Bold"/>
                <a:cs typeface="DM Sans Bold"/>
                <a:sym typeface="DM Sans Bold"/>
              </a:rPr>
              <a:t>behaga</a:t>
            </a:r>
          </a:p>
          <a:p>
            <a:pPr algn="ctr">
              <a:lnSpc>
                <a:spcPts val="6237"/>
              </a:lnSpc>
            </a:pPr>
            <a:r>
              <a:rPr lang="en-US" sz="4455">
                <a:solidFill>
                  <a:srgbClr val="002B58"/>
                </a:solidFill>
                <a:latin typeface="DM Sans"/>
                <a:ea typeface="DM Sans"/>
                <a:cs typeface="DM Sans"/>
                <a:sym typeface="DM Sans"/>
              </a:rPr>
              <a:t>do widzenia-</a:t>
            </a:r>
            <a:r>
              <a:rPr lang="en-US" sz="4455" b="true">
                <a:solidFill>
                  <a:srgbClr val="FFC630"/>
                </a:solidFill>
                <a:latin typeface="DM Sans Bold"/>
                <a:ea typeface="DM Sans Bold"/>
                <a:cs typeface="DM Sans Bold"/>
                <a:sym typeface="DM Sans Bold"/>
              </a:rPr>
              <a:t>bevis</a:t>
            </a:r>
          </a:p>
        </p:txBody>
      </p:sp>
      <p:sp>
        <p:nvSpPr>
          <p:cNvPr name="TextBox 7" id="7"/>
          <p:cNvSpPr txBox="true"/>
          <p:nvPr/>
        </p:nvSpPr>
        <p:spPr>
          <a:xfrm rot="0">
            <a:off x="3690340" y="1744732"/>
            <a:ext cx="10907320" cy="1548254"/>
          </a:xfrm>
          <a:prstGeom prst="rect">
            <a:avLst/>
          </a:prstGeom>
        </p:spPr>
        <p:txBody>
          <a:bodyPr anchor="t" rtlCol="false" tIns="0" lIns="0" bIns="0" rIns="0">
            <a:spAutoFit/>
          </a:bodyPr>
          <a:lstStyle/>
          <a:p>
            <a:pPr algn="ctr">
              <a:lnSpc>
                <a:spcPts val="12685"/>
              </a:lnSpc>
            </a:pPr>
            <a:r>
              <a:rPr lang="en-US" b="true" sz="9060">
                <a:solidFill>
                  <a:srgbClr val="002B58"/>
                </a:solidFill>
                <a:latin typeface="Readex Pro Semi-Bold"/>
                <a:ea typeface="Readex Pro Semi-Bold"/>
                <a:cs typeface="Readex Pro Semi-Bold"/>
                <a:sym typeface="Readex Pro Semi-Bold"/>
              </a:rPr>
              <a:t>LANGUAGE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DAHGRBid61s</dc:identifier>
  <dcterms:modified xsi:type="dcterms:W3CDTF">2011-08-01T06:04:30Z</dcterms:modified>
  <cp:revision>1</cp:revision>
  <dc:title>Your paragraph text</dc:title>
</cp:coreProperties>
</file>